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4" r:id="rId3"/>
    <p:sldId id="257" r:id="rId4"/>
    <p:sldId id="313" r:id="rId5"/>
    <p:sldId id="287" r:id="rId6"/>
    <p:sldId id="261" r:id="rId7"/>
    <p:sldId id="259" r:id="rId8"/>
    <p:sldId id="260" r:id="rId9"/>
    <p:sldId id="263" r:id="rId10"/>
    <p:sldId id="318" r:id="rId11"/>
    <p:sldId id="330" r:id="rId12"/>
    <p:sldId id="331" r:id="rId13"/>
    <p:sldId id="332" r:id="rId14"/>
    <p:sldId id="335" r:id="rId15"/>
    <p:sldId id="334" r:id="rId16"/>
    <p:sldId id="336" r:id="rId17"/>
    <p:sldId id="337" r:id="rId18"/>
    <p:sldId id="338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29" r:id="rId31"/>
    <p:sldId id="325" r:id="rId32"/>
    <p:sldId id="267" r:id="rId33"/>
    <p:sldId id="265" r:id="rId34"/>
    <p:sldId id="288" r:id="rId35"/>
    <p:sldId id="326" r:id="rId36"/>
    <p:sldId id="327" r:id="rId37"/>
    <p:sldId id="266" r:id="rId38"/>
    <p:sldId id="294" r:id="rId39"/>
    <p:sldId id="295" r:id="rId40"/>
    <p:sldId id="323" r:id="rId41"/>
    <p:sldId id="272" r:id="rId42"/>
    <p:sldId id="289" r:id="rId43"/>
    <p:sldId id="290" r:id="rId44"/>
    <p:sldId id="291" r:id="rId45"/>
    <p:sldId id="353" r:id="rId46"/>
    <p:sldId id="300" r:id="rId47"/>
    <p:sldId id="305" r:id="rId48"/>
    <p:sldId id="306" r:id="rId49"/>
    <p:sldId id="307" r:id="rId50"/>
    <p:sldId id="308" r:id="rId51"/>
    <p:sldId id="309" r:id="rId52"/>
    <p:sldId id="310" r:id="rId53"/>
    <p:sldId id="302" r:id="rId54"/>
    <p:sldId id="296" r:id="rId55"/>
    <p:sldId id="341" r:id="rId56"/>
    <p:sldId id="299" r:id="rId57"/>
    <p:sldId id="340" r:id="rId58"/>
    <p:sldId id="297" r:id="rId59"/>
    <p:sldId id="367" r:id="rId60"/>
    <p:sldId id="368" r:id="rId61"/>
    <p:sldId id="369" r:id="rId62"/>
    <p:sldId id="371" r:id="rId63"/>
    <p:sldId id="372" r:id="rId64"/>
    <p:sldId id="281" r:id="rId65"/>
    <p:sldId id="312" r:id="rId66"/>
    <p:sldId id="311" r:id="rId67"/>
    <p:sldId id="282" r:id="rId68"/>
    <p:sldId id="283" r:id="rId69"/>
    <p:sldId id="284" r:id="rId70"/>
    <p:sldId id="315" r:id="rId71"/>
    <p:sldId id="314" r:id="rId72"/>
    <p:sldId id="321" r:id="rId73"/>
    <p:sldId id="320" r:id="rId74"/>
    <p:sldId id="322" r:id="rId75"/>
    <p:sldId id="317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39" r:id="rId89"/>
    <p:sldId id="328" r:id="rId9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2550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20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5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65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uvaise B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3700-F698-4AD1-9A69-050646D531EE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69037-DCF9-4EAA-8EEA-341EC7836F2C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588224" y="1628800"/>
            <a:ext cx="2088232" cy="4464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fr-FR" sz="4000" smtClean="0">
                <a:solidFill>
                  <a:schemeClr val="accent5">
                    <a:lumMod val="50000"/>
                  </a:schemeClr>
                </a:solidFill>
              </a:rPr>
              <a:t>RAPPEL</a:t>
            </a:r>
          </a:p>
          <a:p>
            <a:pPr algn="l">
              <a:spcBef>
                <a:spcPts val="1200"/>
              </a:spcBef>
            </a:pPr>
            <a:r>
              <a:rPr lang="fr-FR" smtClean="0">
                <a:solidFill>
                  <a:schemeClr val="accent5">
                    <a:lumMod val="50000"/>
                  </a:schemeClr>
                </a:solidFill>
              </a:rPr>
              <a:t>Une BP</a:t>
            </a: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 doit être : </a:t>
            </a:r>
          </a:p>
          <a:p>
            <a:pPr algn="l"/>
            <a:endParaRPr lang="fr-FR" baseline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Universelle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Consensuelle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Vérifiable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Réaliste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baseline="0" smtClean="0">
                <a:solidFill>
                  <a:schemeClr val="accent5">
                    <a:lumMod val="50000"/>
                  </a:schemeClr>
                </a:solidFill>
              </a:rPr>
              <a:t>Utile</a:t>
            </a:r>
          </a:p>
          <a:p>
            <a:pPr algn="l"/>
            <a:endParaRPr lang="fr-F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 descr="Nouveau logo Opquas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42" y="5445224"/>
            <a:ext cx="1764196" cy="4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14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26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85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99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6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6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7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91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36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6957-BF13-4E78-8675-B0C301582495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87B89-29B4-4B60-86BB-6E3641FCD2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jpeg"/><Relationship Id="rId21" Type="http://schemas.openxmlformats.org/officeDocument/2006/relationships/image" Target="../media/image64.tiff"/><Relationship Id="rId7" Type="http://schemas.openxmlformats.org/officeDocument/2006/relationships/image" Target="../media/image50.png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image" Target="../media/image45.jpeg"/><Relationship Id="rId16" Type="http://schemas.openxmlformats.org/officeDocument/2006/relationships/image" Target="../media/image59.tiff"/><Relationship Id="rId20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5" Type="http://schemas.openxmlformats.org/officeDocument/2006/relationships/image" Target="../media/image58.tiff"/><Relationship Id="rId10" Type="http://schemas.openxmlformats.org/officeDocument/2006/relationships/image" Target="../media/image53.png"/><Relationship Id="rId19" Type="http://schemas.openxmlformats.org/officeDocument/2006/relationships/image" Target="../media/image62.tiff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2" Type="http://schemas.openxmlformats.org/officeDocument/2006/relationships/image" Target="../media/image14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"/><Relationship Id="rId5" Type="http://schemas.openxmlformats.org/officeDocument/2006/relationships/image" Target="../media/image143.tif"/><Relationship Id="rId4" Type="http://schemas.openxmlformats.org/officeDocument/2006/relationships/image" Target="../media/image142.t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eativecommons.org/licen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4.png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Formation Qualité Web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Webforce3</a:t>
            </a:r>
          </a:p>
          <a:p>
            <a:r>
              <a:rPr lang="fr-FR" dirty="0" smtClean="0"/>
              <a:t>3/4 mai 2016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63095" y="6007326"/>
            <a:ext cx="8629385" cy="648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5"/>
            <a:r>
              <a:rPr lang="fr-FR" sz="1400">
                <a:solidFill>
                  <a:schemeClr val="tx1"/>
                </a:solidFill>
              </a:rPr>
              <a:t>Ce support est en Creative Commons (</a:t>
            </a:r>
            <a:r>
              <a:rPr lang="fr-FR" sz="1400">
                <a:solidFill>
                  <a:schemeClr val="tx1"/>
                </a:solidFill>
                <a:hlinkClick r:id="rId2"/>
              </a:rPr>
              <a:t>http://</a:t>
            </a:r>
            <a:r>
              <a:rPr lang="fr-FR" sz="1400" smtClean="0">
                <a:solidFill>
                  <a:schemeClr val="tx1"/>
                </a:solidFill>
                <a:hlinkClick r:id="rId2"/>
              </a:rPr>
              <a:t>creativecommons.org/licenses</a:t>
            </a:r>
            <a:r>
              <a:rPr lang="fr-FR" sz="1400" smtClean="0">
                <a:solidFill>
                  <a:schemeClr val="tx1"/>
                </a:solidFill>
              </a:rPr>
              <a:t>)</a:t>
            </a:r>
          </a:p>
          <a:p>
            <a:pPr marL="1793875"/>
            <a:r>
              <a:rPr lang="fr-FR" sz="1400">
                <a:solidFill>
                  <a:schemeClr val="tx1"/>
                </a:solidFill>
              </a:rPr>
              <a:t>CC BY-SA - Attribution - Partage dans les Mêmes Conditions  </a:t>
            </a:r>
          </a:p>
        </p:txBody>
      </p:sp>
      <p:pic>
        <p:nvPicPr>
          <p:cNvPr id="7" name="Picture 2" descr="http://creativecommons.org.nz/wp-content/uploads/2012/05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6007326"/>
            <a:ext cx="1841591" cy="6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Avant-propos : normes et accessibilité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8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normes et standards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/>
              <a:t>Le World Wide Web Consortium, abrégé par le sigle W3C, est un organisme de standardisation à but non lucratif, fondé en octobre 1994 chargé de promouvoir la compatibilité des technologies du World Wide </a:t>
            </a:r>
            <a:r>
              <a:rPr lang="fr-FR" sz="2400" dirty="0" smtClean="0"/>
              <a:t>Web</a:t>
            </a:r>
            <a:endParaRPr lang="fr-FR" sz="2400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rcRect t="9621" b="9621"/>
          <a:stretch>
            <a:fillRect/>
          </a:stretch>
        </p:blipFill>
        <p:spPr>
          <a:xfrm>
            <a:off x="4644008" y="1484784"/>
            <a:ext cx="4186808" cy="23025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0032" y="4005064"/>
            <a:ext cx="35283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HTML5, HTML, XHTML, XML, RDF, SPARQL, CSS, XSL, PNG, </a:t>
            </a:r>
            <a:r>
              <a:rPr lang="fr-FR" sz="2800" dirty="0" smtClean="0"/>
              <a:t>SVG, SOAP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7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quoi est-ce important ?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/>
              <a:t>En cas de doute, les spécifications sont nos meilleures </a:t>
            </a:r>
            <a:r>
              <a:rPr lang="fr-FR" sz="2400" dirty="0" smtClean="0"/>
              <a:t>amies : </a:t>
            </a:r>
            <a:endParaRPr lang="fr-FR" sz="2400" dirty="0"/>
          </a:p>
          <a:p>
            <a:pPr marL="0" indent="0">
              <a:buNone/>
            </a:pPr>
            <a:endParaRPr lang="fr-FR" sz="2400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fr-FR" sz="2400" i="1" dirty="0" smtClean="0">
                <a:solidFill>
                  <a:srgbClr val="FF6600"/>
                </a:solidFill>
              </a:rPr>
              <a:t>h1</a:t>
            </a:r>
            <a:r>
              <a:rPr lang="fr-FR" sz="2400" i="1" dirty="0">
                <a:solidFill>
                  <a:srgbClr val="FF6600"/>
                </a:solidFill>
              </a:rPr>
              <a:t>–h6 </a:t>
            </a:r>
            <a:r>
              <a:rPr lang="fr-FR" sz="2400" i="1" dirty="0" err="1"/>
              <a:t>elements</a:t>
            </a:r>
            <a:r>
              <a:rPr lang="fr-FR" sz="2400" i="1" dirty="0"/>
              <a:t> must not </a:t>
            </a:r>
            <a:r>
              <a:rPr lang="fr-FR" sz="2400" i="1" dirty="0" err="1"/>
              <a:t>be</a:t>
            </a:r>
            <a:r>
              <a:rPr lang="fr-FR" sz="2400" i="1" dirty="0"/>
              <a:t> </a:t>
            </a:r>
            <a:r>
              <a:rPr lang="fr-FR" sz="2400" i="1" dirty="0" err="1"/>
              <a:t>used</a:t>
            </a:r>
            <a:r>
              <a:rPr lang="fr-FR" sz="2400" i="1" dirty="0"/>
              <a:t> to </a:t>
            </a:r>
            <a:r>
              <a:rPr lang="fr-FR" sz="2400" i="1" dirty="0" err="1"/>
              <a:t>markup</a:t>
            </a:r>
            <a:r>
              <a:rPr lang="fr-FR" sz="2400" i="1" dirty="0"/>
              <a:t> </a:t>
            </a:r>
            <a:r>
              <a:rPr lang="fr-FR" sz="2400" i="1" dirty="0" err="1"/>
              <a:t>subheadings</a:t>
            </a:r>
            <a:r>
              <a:rPr lang="fr-FR" sz="2400" i="1" dirty="0"/>
              <a:t>, </a:t>
            </a:r>
            <a:r>
              <a:rPr lang="fr-FR" sz="2400" i="1" dirty="0" err="1"/>
              <a:t>subtitles</a:t>
            </a:r>
            <a:r>
              <a:rPr lang="fr-FR" sz="2400" i="1" dirty="0"/>
              <a:t>, alternative </a:t>
            </a:r>
            <a:r>
              <a:rPr lang="fr-FR" sz="2400" i="1" dirty="0" err="1"/>
              <a:t>titles</a:t>
            </a:r>
            <a:r>
              <a:rPr lang="fr-FR" sz="2400" i="1" dirty="0"/>
              <a:t> and </a:t>
            </a:r>
            <a:r>
              <a:rPr lang="fr-FR" sz="2400" i="1" dirty="0" err="1"/>
              <a:t>taglines</a:t>
            </a:r>
            <a:r>
              <a:rPr lang="fr-FR" sz="2400" i="1" dirty="0"/>
              <a:t> </a:t>
            </a:r>
            <a:r>
              <a:rPr lang="fr-FR" sz="2400" i="1" dirty="0" err="1"/>
              <a:t>unless</a:t>
            </a:r>
            <a:r>
              <a:rPr lang="fr-FR" sz="2400" i="1" dirty="0"/>
              <a:t> </a:t>
            </a:r>
            <a:r>
              <a:rPr lang="fr-FR" sz="2400" i="1" dirty="0" err="1"/>
              <a:t>intended</a:t>
            </a:r>
            <a:r>
              <a:rPr lang="fr-FR" sz="2400" i="1" dirty="0"/>
              <a:t> to </a:t>
            </a:r>
            <a:r>
              <a:rPr lang="fr-FR" sz="2400" i="1" dirty="0" err="1"/>
              <a:t>be</a:t>
            </a:r>
            <a:r>
              <a:rPr lang="fr-FR" sz="2400" i="1" dirty="0"/>
              <a:t> the </a:t>
            </a:r>
            <a:r>
              <a:rPr lang="fr-FR" sz="2400" i="1" dirty="0" err="1"/>
              <a:t>heading</a:t>
            </a:r>
            <a:r>
              <a:rPr lang="fr-FR" sz="2400" i="1" dirty="0"/>
              <a:t> for a new section or </a:t>
            </a:r>
            <a:r>
              <a:rPr lang="fr-FR" sz="2400" i="1" dirty="0" err="1" smtClean="0"/>
              <a:t>subsection</a:t>
            </a:r>
            <a:r>
              <a:rPr lang="fr-FR" sz="2400" i="1" dirty="0" smtClean="0"/>
              <a:t>.</a:t>
            </a:r>
            <a:endParaRPr lang="fr-FR" sz="2400" i="1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rcRect t="9621" b="9621"/>
          <a:stretch>
            <a:fillRect/>
          </a:stretch>
        </p:blipFill>
        <p:spPr>
          <a:xfrm>
            <a:off x="4644008" y="1484784"/>
            <a:ext cx="4186808" cy="2302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4008" y="4205987"/>
            <a:ext cx="4104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L’avantage d’une norme et ou d’une spécification est la capacité à faire autorité, comme une loi. </a:t>
            </a:r>
          </a:p>
          <a:p>
            <a:endParaRPr lang="fr-FR" dirty="0" smtClean="0"/>
          </a:p>
          <a:p>
            <a:r>
              <a:rPr lang="fr-FR" dirty="0" smtClean="0"/>
              <a:t>Et comme une loi, une norme peut être mauvaise, elle n’en est pas moins applicable.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L’accessibilité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Déficience ≠ situation de handicap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60" y="2636912"/>
            <a:ext cx="2273300" cy="381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0" y="2636912"/>
            <a:ext cx="2273300" cy="381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36912"/>
            <a:ext cx="2273300" cy="3810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882876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Etat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99592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situation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44420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situation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3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L’accessibilité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</a:t>
            </a:r>
            <a:r>
              <a:rPr lang="fr-FR" dirty="0" smtClean="0"/>
              <a:t>echniques d’assistance diverses pour des situations multiples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18587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Situation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80526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Technique d’assistance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156176" y="580526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Technique d’assistance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07" y="3068960"/>
            <a:ext cx="2381605" cy="28018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212976"/>
            <a:ext cx="2274544" cy="269708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445562"/>
            <a:ext cx="2520280" cy="22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L’accessibilité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Tous en situation, un jour ou l’autre….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492896"/>
            <a:ext cx="2146300" cy="381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92896"/>
            <a:ext cx="214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2"/>
          <a:srcRect l="5977" b="19829"/>
          <a:stretch/>
        </p:blipFill>
        <p:spPr>
          <a:xfrm>
            <a:off x="2598216" y="1628800"/>
            <a:ext cx="3557960" cy="3600400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6345147" y="4192488"/>
            <a:ext cx="2890664" cy="29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Auditif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 smtClean="0"/>
              <a:t>5,1 million </a:t>
            </a:r>
            <a:r>
              <a:rPr lang="fr-FR" sz="1800" dirty="0" smtClean="0"/>
              <a:t>(3.3/1.5/3)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sz="1800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fr-FR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fr-FR" sz="1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i="1" dirty="0" smtClean="0"/>
              <a:t>Dont 1% LSF</a:t>
            </a:r>
            <a:endParaRPr lang="fr-FR" sz="1400" i="1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1555" y="5157192"/>
            <a:ext cx="1224136" cy="12241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handicap en chiffres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35496" y="1600201"/>
            <a:ext cx="2890664" cy="2908920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Visuel</a:t>
            </a:r>
          </a:p>
          <a:p>
            <a:pPr marL="0" indent="0" algn="ctr">
              <a:buNone/>
            </a:pPr>
            <a:r>
              <a:rPr lang="fr-FR" sz="2400" dirty="0"/>
              <a:t>1,7 </a:t>
            </a:r>
            <a:r>
              <a:rPr lang="fr-FR" sz="2400" dirty="0" smtClean="0"/>
              <a:t>million </a:t>
            </a:r>
            <a:r>
              <a:rPr lang="fr-FR" sz="1800" dirty="0" smtClean="0"/>
              <a:t>(5/9/2)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592" y="2564904"/>
            <a:ext cx="1296144" cy="12961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68" y="5301208"/>
            <a:ext cx="1019944" cy="1019944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5496" y="4187664"/>
            <a:ext cx="2890664" cy="29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Intellectuel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0</a:t>
            </a:r>
            <a:r>
              <a:rPr lang="fr-FR" sz="2400" dirty="0" smtClean="0"/>
              <a:t>,7 million</a:t>
            </a:r>
            <a:endParaRPr lang="fr-FR" sz="1800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6289848" y="1595376"/>
            <a:ext cx="2890664" cy="29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Moteur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 smtClean="0"/>
              <a:t>2,3 million </a:t>
            </a:r>
            <a:r>
              <a:rPr lang="fr-FR" sz="1800" dirty="0"/>
              <a:t>(0.8)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0272" y="2636912"/>
            <a:ext cx="1194048" cy="1194048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2339752" y="2204864"/>
            <a:ext cx="2376264" cy="936104"/>
          </a:xfrm>
          <a:prstGeom prst="line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2123728" y="3789040"/>
            <a:ext cx="2304256" cy="1800200"/>
          </a:xfrm>
          <a:prstGeom prst="line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652120" y="4437112"/>
            <a:ext cx="1512168" cy="1440160"/>
          </a:xfrm>
          <a:prstGeom prst="line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508104" y="2564904"/>
            <a:ext cx="1512168" cy="864096"/>
          </a:xfrm>
          <a:prstGeom prst="line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3203848" y="5416624"/>
            <a:ext cx="2890664" cy="125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Daltoniens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 smtClean="0"/>
              <a:t>3 millions</a:t>
            </a:r>
            <a:endParaRPr lang="fr-FR" sz="1800" dirty="0" smtClean="0"/>
          </a:p>
        </p:txBody>
      </p:sp>
      <p:cxnSp>
        <p:nvCxnSpPr>
          <p:cNvPr id="31" name="Connecteur droit 30"/>
          <p:cNvCxnSpPr>
            <a:stCxn id="24" idx="0"/>
          </p:cNvCxnSpPr>
          <p:nvPr/>
        </p:nvCxnSpPr>
        <p:spPr>
          <a:xfrm flipV="1">
            <a:off x="4649180" y="4437112"/>
            <a:ext cx="354868" cy="979512"/>
          </a:xfrm>
          <a:prstGeom prst="line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0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handicap en chiffres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Sans oublier</a:t>
            </a:r>
            <a:endParaRPr lang="fr-FR" dirty="0"/>
          </a:p>
        </p:txBody>
      </p:sp>
      <p:pic>
        <p:nvPicPr>
          <p:cNvPr id="7" name="Image 6" descr="Capture d’écran 2015-10-07 à 21.38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1511300" cy="22479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b="27025"/>
          <a:stretch/>
        </p:blipFill>
        <p:spPr>
          <a:xfrm>
            <a:off x="3707904" y="2276872"/>
            <a:ext cx="2146300" cy="278033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924944"/>
            <a:ext cx="2274544" cy="26970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48264" y="4509120"/>
            <a:ext cx="2016224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3641237" y="5086925"/>
            <a:ext cx="201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dirty="0" err="1" smtClean="0"/>
              <a:t>mobinautes</a:t>
            </a:r>
            <a:endParaRPr lang="fr-FR" dirty="0" smtClean="0"/>
          </a:p>
          <a:p>
            <a:pPr algn="ctr"/>
            <a:r>
              <a:rPr lang="fr-FR" dirty="0" smtClean="0"/>
              <a:t>32 millions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273132" y="5086925"/>
            <a:ext cx="271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séniors</a:t>
            </a:r>
          </a:p>
          <a:p>
            <a:pPr algn="ctr"/>
            <a:r>
              <a:rPr lang="fr-FR" dirty="0" smtClean="0"/>
              <a:t>20 millions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6372200" y="5086925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Potentiellement, tout le monde….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9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L’accessibilité, c’est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« </a:t>
            </a:r>
            <a:r>
              <a:rPr lang="fr-FR" sz="4000" b="1" dirty="0">
                <a:solidFill>
                  <a:schemeClr val="accent5"/>
                </a:solidFill>
              </a:rPr>
              <a:t>Servir contenu et </a:t>
            </a:r>
            <a:r>
              <a:rPr lang="fr-FR" sz="4000" b="1" dirty="0" smtClean="0">
                <a:solidFill>
                  <a:schemeClr val="accent5"/>
                </a:solidFill>
              </a:rPr>
              <a:t>fonctionnalité </a:t>
            </a:r>
            <a:r>
              <a:rPr lang="fr-FR" sz="4000" dirty="0"/>
              <a:t>d’un site ou d’une application </a:t>
            </a:r>
            <a:r>
              <a:rPr lang="fr-FR" sz="4000" b="1" dirty="0">
                <a:solidFill>
                  <a:schemeClr val="accent6"/>
                </a:solidFill>
              </a:rPr>
              <a:t>quel que soit le cadre </a:t>
            </a:r>
            <a:r>
              <a:rPr lang="fr-FR" sz="4000" dirty="0"/>
              <a:t>d’utilisation de </a:t>
            </a:r>
            <a:r>
              <a:rPr lang="fr-FR" sz="4000" dirty="0" smtClean="0"/>
              <a:t>l’internaute</a:t>
            </a:r>
            <a:br>
              <a:rPr lang="fr-FR" sz="4000" dirty="0" smtClean="0"/>
            </a:br>
            <a:r>
              <a:rPr lang="fr-FR" sz="2000" dirty="0" smtClean="0"/>
              <a:t>(</a:t>
            </a:r>
            <a:r>
              <a:rPr lang="fr-FR" sz="2000" dirty="0" err="1"/>
              <a:t>matériel</a:t>
            </a:r>
            <a:r>
              <a:rPr lang="fr-FR" sz="2000" dirty="0"/>
              <a:t>, logiciel, contextuel</a:t>
            </a:r>
            <a:r>
              <a:rPr lang="fr-FR" sz="2000" dirty="0" smtClean="0"/>
              <a:t>)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7243979" y="3989127"/>
            <a:ext cx="424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41192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utilisateurs multiples</a:t>
            </a:r>
            <a:endParaRPr lang="fr-FR" dirty="0"/>
          </a:p>
        </p:txBody>
      </p:sp>
      <p:pic>
        <p:nvPicPr>
          <p:cNvPr id="4" name="Picture 12" descr="http://www.appareil-auditif.pro/wp-content/uploads/2013/11/malentendant-sou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14" y="3779140"/>
            <a:ext cx="2670180" cy="17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16" y="3788952"/>
            <a:ext cx="3393818" cy="178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docteurclic.com/galerie-photos/image_2849_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99" y="3789040"/>
            <a:ext cx="2704949" cy="17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s2.e-monsite.com/2010/01/22/25327918accueil-bmp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30" y="3779140"/>
            <a:ext cx="1743740" cy="17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Afficher l'image d'orig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5" t="9434"/>
          <a:stretch/>
        </p:blipFill>
        <p:spPr bwMode="auto">
          <a:xfrm>
            <a:off x="1698721" y="1835108"/>
            <a:ext cx="1743348" cy="17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http://yrol.free.fr/CINEMA/critiques/images/intouchable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r="20886"/>
          <a:stretch/>
        </p:blipFill>
        <p:spPr bwMode="auto">
          <a:xfrm>
            <a:off x="639" y="1844824"/>
            <a:ext cx="1698082" cy="17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6" r="6958"/>
          <a:stretch/>
        </p:blipFill>
        <p:spPr bwMode="auto">
          <a:xfrm>
            <a:off x="3351801" y="1835109"/>
            <a:ext cx="2035102" cy="17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1" r="7123"/>
          <a:stretch/>
        </p:blipFill>
        <p:spPr bwMode="auto">
          <a:xfrm>
            <a:off x="5369565" y="1825015"/>
            <a:ext cx="2064877" cy="17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35" y="1845008"/>
            <a:ext cx="1770308" cy="17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i2.cdscdn.com/pdt2/8/0/0/1/700x700/auc4029811210800/rw/loupe-lecture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8" t="17824" r="-244" b="16993"/>
          <a:stretch/>
        </p:blipFill>
        <p:spPr bwMode="auto">
          <a:xfrm>
            <a:off x="3774761" y="3777201"/>
            <a:ext cx="1739746" cy="17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6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23528" y="3069337"/>
            <a:ext cx="82809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	Chef de projet – innovation numérique</a:t>
            </a:r>
          </a:p>
          <a:p>
            <a:endParaRPr lang="fr-FR" sz="2400" dirty="0" smtClean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2400" dirty="0" smtClean="0"/>
              <a:t>bertrand@matge.com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2400" dirty="0"/>
              <a:t>@</a:t>
            </a:r>
            <a:r>
              <a:rPr lang="fr-FR" sz="2400" dirty="0" err="1" smtClean="0"/>
              <a:t>bmatge</a:t>
            </a:r>
            <a:endParaRPr lang="fr-FR" sz="2400" dirty="0"/>
          </a:p>
        </p:txBody>
      </p:sp>
      <p:sp>
        <p:nvSpPr>
          <p:cNvPr id="5" name="Rectangle 4"/>
          <p:cNvSpPr/>
          <p:nvPr/>
        </p:nvSpPr>
        <p:spPr>
          <a:xfrm>
            <a:off x="1187624" y="1949931"/>
            <a:ext cx="48173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/>
              <a:t>Bertrand Matge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726"/>
            <a:ext cx="358376" cy="26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3" y="4460697"/>
            <a:ext cx="397689" cy="3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897581"/>
            <a:ext cx="1094997" cy="4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94" y="5811638"/>
            <a:ext cx="1070422" cy="59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78" y="5870829"/>
            <a:ext cx="889686" cy="47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80" y="5755864"/>
            <a:ext cx="720080" cy="70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16" y="5897582"/>
            <a:ext cx="1269334" cy="4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Afficher l'image d'orig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00" y="5829013"/>
            <a:ext cx="1120496" cy="5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1" y="3009478"/>
            <a:ext cx="718059" cy="7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60764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2002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907704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2005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258378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2010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574660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2011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951924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176060" y="6474579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2016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54" name="Picture 14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60" y="5805264"/>
            <a:ext cx="541922" cy="52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3215406" y="6483816"/>
            <a:ext cx="85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2007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contextes multiples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9" y="4186305"/>
            <a:ext cx="1538415" cy="10207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1" y="5303216"/>
            <a:ext cx="1165490" cy="11196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1" y="2021863"/>
            <a:ext cx="1130530" cy="10157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2" y="3133700"/>
            <a:ext cx="1489649" cy="956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70" y="2132856"/>
            <a:ext cx="736968" cy="73696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88" y="3047630"/>
            <a:ext cx="731932" cy="73193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957368"/>
            <a:ext cx="745301" cy="7319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39" y="5783554"/>
            <a:ext cx="739830" cy="73983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21" y="4867106"/>
            <a:ext cx="652467" cy="73864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1573" y="2158442"/>
            <a:ext cx="879902" cy="48231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2"/>
          <a:srcRect r="13743"/>
          <a:stretch/>
        </p:blipFill>
        <p:spPr>
          <a:xfrm>
            <a:off x="2241078" y="3114496"/>
            <a:ext cx="860892" cy="9980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123728" y="5617574"/>
            <a:ext cx="1095592" cy="94185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263955" y="4586281"/>
            <a:ext cx="815139" cy="55755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0185" y="2047563"/>
            <a:ext cx="1105371" cy="110537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6"/>
          <a:srcRect l="3417" t="32637" r="3165" b="29822"/>
          <a:stretch/>
        </p:blipFill>
        <p:spPr>
          <a:xfrm>
            <a:off x="6926891" y="3083178"/>
            <a:ext cx="2093971" cy="61286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17"/>
          <a:srcRect l="2557" t="24845" r="2517" b="8240"/>
          <a:stretch/>
        </p:blipFill>
        <p:spPr>
          <a:xfrm>
            <a:off x="7130315" y="2276872"/>
            <a:ext cx="1624952" cy="57273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18"/>
          <a:srcRect t="15890" b="18356"/>
          <a:stretch/>
        </p:blipFill>
        <p:spPr>
          <a:xfrm>
            <a:off x="7174110" y="3934945"/>
            <a:ext cx="1523973" cy="10020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9"/>
          <a:srcRect l="1011"/>
          <a:stretch/>
        </p:blipFill>
        <p:spPr>
          <a:xfrm>
            <a:off x="4983009" y="5284134"/>
            <a:ext cx="1499722" cy="11644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9524" y="3818615"/>
            <a:ext cx="1566692" cy="79983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21"/>
          <a:srcRect t="10112"/>
          <a:stretch/>
        </p:blipFill>
        <p:spPr>
          <a:xfrm>
            <a:off x="6914916" y="5227499"/>
            <a:ext cx="2121580" cy="12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difficultés temporaires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 descr="http://la.climatologie.free.fr/pheno-optique/hal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r="18517"/>
          <a:stretch/>
        </p:blipFill>
        <p:spPr bwMode="auto">
          <a:xfrm>
            <a:off x="899592" y="1628800"/>
            <a:ext cx="1635781" cy="23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stickeramoi.com/3454-3376-thickbox/sticker-interdiction-klaxonn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15101" r="15164" b="15532"/>
          <a:stretch/>
        </p:blipFill>
        <p:spPr bwMode="auto">
          <a:xfrm>
            <a:off x="3293893" y="4460166"/>
            <a:ext cx="1714379" cy="17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.frandroid.com/wp-content/uploads/2013/12/DSC000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7" t="8352" r="13687" b="7447"/>
          <a:stretch/>
        </p:blipFill>
        <p:spPr bwMode="auto">
          <a:xfrm rot="16200000" flipH="1">
            <a:off x="3365237" y="1993070"/>
            <a:ext cx="2320111" cy="15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5" y="4460166"/>
            <a:ext cx="2720714" cy="1742267"/>
          </a:xfrm>
          <a:prstGeom prst="rect">
            <a:avLst/>
          </a:prstGeom>
        </p:spPr>
      </p:pic>
      <p:pic>
        <p:nvPicPr>
          <p:cNvPr id="8" name="Picture 16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38862"/>
            <a:ext cx="2040873" cy="127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3" r="20917"/>
          <a:stretch/>
        </p:blipFill>
        <p:spPr bwMode="auto">
          <a:xfrm>
            <a:off x="6557658" y="1628800"/>
            <a:ext cx="1626893" cy="23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Afficher l'image d'origi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r="30238"/>
          <a:stretch/>
        </p:blipFill>
        <p:spPr bwMode="auto">
          <a:xfrm>
            <a:off x="7020272" y="4354155"/>
            <a:ext cx="1524319" cy="19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 est le carré rouge ? 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/>
          <a:stretch/>
        </p:blipFill>
        <p:spPr>
          <a:xfrm>
            <a:off x="1331640" y="1628800"/>
            <a:ext cx="6576840" cy="4384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3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 8,5% de daltoniens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/>
          <a:stretch/>
        </p:blipFill>
        <p:spPr>
          <a:xfrm>
            <a:off x="4716016" y="3717032"/>
            <a:ext cx="4212360" cy="280800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/>
          <p:nvPr/>
        </p:nvPicPr>
        <p:blipFill>
          <a:blip r:embed="rId3"/>
          <a:stretch/>
        </p:blipFill>
        <p:spPr>
          <a:xfrm>
            <a:off x="323528" y="1484784"/>
            <a:ext cx="4199400" cy="2799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29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Dans quelle zone est Montpellier 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3674562" cy="51858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5" y="1556792"/>
            <a:ext cx="3674562" cy="51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Prévenir les risques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3" y="2732808"/>
            <a:ext cx="4355207" cy="21166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96" y="2258211"/>
            <a:ext cx="4131079" cy="20077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03" y="4586697"/>
            <a:ext cx="4124615" cy="2004563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250341" y="3024569"/>
            <a:ext cx="3818696" cy="15331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8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moche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4"/>
          <a:stretch/>
        </p:blipFill>
        <p:spPr bwMode="auto">
          <a:xfrm>
            <a:off x="345081" y="1418307"/>
            <a:ext cx="2384126" cy="215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"/>
          <a:stretch/>
        </p:blipFill>
        <p:spPr bwMode="auto">
          <a:xfrm>
            <a:off x="3202403" y="1409178"/>
            <a:ext cx="2593733" cy="2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4"/>
          <a:stretch/>
        </p:blipFill>
        <p:spPr bwMode="auto">
          <a:xfrm>
            <a:off x="6156176" y="1390882"/>
            <a:ext cx="2618149" cy="215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9" y="4665252"/>
            <a:ext cx="2376838" cy="21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"/>
          <a:stretch/>
        </p:blipFill>
        <p:spPr bwMode="auto">
          <a:xfrm>
            <a:off x="3202403" y="4665252"/>
            <a:ext cx="2585805" cy="21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9"/>
          <a:stretch/>
        </p:blipFill>
        <p:spPr bwMode="auto">
          <a:xfrm>
            <a:off x="6156177" y="4665252"/>
            <a:ext cx="2610144" cy="21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5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cher</a:t>
            </a:r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752754" cy="447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17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grpSp>
        <p:nvGrpSpPr>
          <p:cNvPr id="11" name="Groupe 10"/>
          <p:cNvGrpSpPr/>
          <p:nvPr/>
        </p:nvGrpSpPr>
        <p:grpSpPr>
          <a:xfrm>
            <a:off x="6003913" y="1575842"/>
            <a:ext cx="1376399" cy="2285206"/>
            <a:chOff x="2844618" y="1888463"/>
            <a:chExt cx="1712226" cy="2759603"/>
          </a:xfrm>
        </p:grpSpPr>
        <p:pic>
          <p:nvPicPr>
            <p:cNvPr id="12" name="Picture 2" descr="http://www.art-o-base-com.fr/images/office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6" r="20298"/>
            <a:stretch/>
          </p:blipFill>
          <p:spPr bwMode="auto">
            <a:xfrm>
              <a:off x="2844618" y="2257791"/>
              <a:ext cx="1712226" cy="239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2844618" y="1888463"/>
              <a:ext cx="1712226" cy="408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Développeurs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704911" y="1575841"/>
            <a:ext cx="1350424" cy="2285207"/>
            <a:chOff x="489209" y="1888463"/>
            <a:chExt cx="1679913" cy="2759605"/>
          </a:xfrm>
        </p:grpSpPr>
        <p:pic>
          <p:nvPicPr>
            <p:cNvPr id="15" name="Picture 10" descr="Afficher l'image d'origin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8" t="16350" r="24070"/>
            <a:stretch/>
          </p:blipFill>
          <p:spPr bwMode="auto">
            <a:xfrm>
              <a:off x="489209" y="2257795"/>
              <a:ext cx="1679913" cy="239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ZoneTexte 15"/>
            <p:cNvSpPr txBox="1"/>
            <p:nvPr/>
          </p:nvSpPr>
          <p:spPr>
            <a:xfrm>
              <a:off x="489209" y="1888463"/>
              <a:ext cx="1679913" cy="70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Chef de projet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73595" y="4365104"/>
            <a:ext cx="1350423" cy="2285207"/>
            <a:chOff x="5232340" y="1888463"/>
            <a:chExt cx="1679912" cy="2759605"/>
          </a:xfrm>
        </p:grpSpPr>
        <p:pic>
          <p:nvPicPr>
            <p:cNvPr id="18" name="Picture 4" descr="http://media.ooreka.fr/public/image/ordi-logiciel-dessin-preview-819485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340" y="2257793"/>
              <a:ext cx="1679912" cy="239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5239887" y="1888463"/>
              <a:ext cx="1672365" cy="408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Graphistes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3672596" y="4371928"/>
            <a:ext cx="1376399" cy="2279556"/>
            <a:chOff x="7587748" y="1895286"/>
            <a:chExt cx="1712226" cy="2752781"/>
          </a:xfrm>
        </p:grpSpPr>
        <p:pic>
          <p:nvPicPr>
            <p:cNvPr id="21" name="Picture 6" descr="Afficher l'image d'origin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" r="49251"/>
            <a:stretch/>
          </p:blipFill>
          <p:spPr bwMode="auto">
            <a:xfrm>
              <a:off x="7587748" y="2257793"/>
              <a:ext cx="1712226" cy="239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ZoneTexte 21"/>
            <p:cNvSpPr txBox="1"/>
            <p:nvPr/>
          </p:nvSpPr>
          <p:spPr>
            <a:xfrm>
              <a:off x="7587748" y="1895286"/>
              <a:ext cx="1712226" cy="408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Contributeurs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6003912" y="4339661"/>
            <a:ext cx="1376400" cy="2306273"/>
            <a:chOff x="9975469" y="1863020"/>
            <a:chExt cx="1712227" cy="2785044"/>
          </a:xfrm>
        </p:grpSpPr>
        <p:pic>
          <p:nvPicPr>
            <p:cNvPr id="24" name="Picture 8" descr="Afficher l'image d'origin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2" r="41696" b="32428"/>
            <a:stretch/>
          </p:blipFill>
          <p:spPr bwMode="auto">
            <a:xfrm>
              <a:off x="9975469" y="2257791"/>
              <a:ext cx="1712227" cy="239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/>
            <p:cNvSpPr txBox="1"/>
            <p:nvPr/>
          </p:nvSpPr>
          <p:spPr>
            <a:xfrm>
              <a:off x="9975470" y="1863020"/>
              <a:ext cx="1712226" cy="408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Experts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858984" y="2160616"/>
            <a:ext cx="2095005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À chacun son </a:t>
            </a:r>
            <a:r>
              <a:rPr lang="fr-FR" sz="2400" b="1" dirty="0" smtClean="0">
                <a:solidFill>
                  <a:srgbClr val="C00000"/>
                </a:solidFill>
              </a:rPr>
              <a:t>métier !</a:t>
            </a:r>
          </a:p>
          <a:p>
            <a:pPr algn="ctr"/>
            <a:r>
              <a:rPr lang="fr-FR" sz="2400" b="1" dirty="0">
                <a:solidFill>
                  <a:srgbClr val="C00000"/>
                </a:solidFill>
              </a:rPr>
              <a:t>À </a:t>
            </a:r>
            <a:r>
              <a:rPr lang="fr-FR" sz="2400" b="1" dirty="0" smtClean="0">
                <a:solidFill>
                  <a:srgbClr val="C00000"/>
                </a:solidFill>
              </a:rPr>
              <a:t>chacun sa formation !</a:t>
            </a:r>
            <a:endParaRPr lang="fr-F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Combattre les préjugés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fr-FR" dirty="0" smtClean="0"/>
              <a:t>Accessible = pas innovant</a:t>
            </a:r>
            <a:endParaRPr lang="fr-FR" dirty="0"/>
          </a:p>
        </p:txBody>
      </p:sp>
      <p:pic>
        <p:nvPicPr>
          <p:cNvPr id="5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5568971" cy="406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08" y="2636912"/>
            <a:ext cx="1178297" cy="142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err="1" smtClean="0"/>
              <a:t>OpQuast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457349" y="1600200"/>
            <a:ext cx="2530475" cy="4525963"/>
          </a:xfrm>
        </p:spPr>
        <p:txBody>
          <a:bodyPr/>
          <a:lstStyle/>
          <a:p>
            <a:pPr marL="0" indent="0" algn="ctr">
              <a:buNone/>
            </a:pPr>
            <a:endParaRPr lang="fr-FR" b="1" dirty="0" smtClean="0"/>
          </a:p>
          <a:p>
            <a:pPr marL="0" indent="0" algn="ctr">
              <a:buNone/>
            </a:pPr>
            <a:r>
              <a:rPr lang="fr-FR" b="1" dirty="0" smtClean="0"/>
              <a:t>Référentiels</a:t>
            </a:r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 smtClean="0"/>
          </a:p>
          <a:p>
            <a:pPr marL="0" indent="0" algn="ctr">
              <a:buNone/>
            </a:pPr>
            <a:r>
              <a:rPr lang="fr-FR" b="1" dirty="0" smtClean="0"/>
              <a:t>Démarche	</a:t>
            </a:r>
            <a:endParaRPr lang="fr-FR" b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5929808" y="1601241"/>
            <a:ext cx="25306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fr-FR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/>
              <a:t>Outils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/>
              <a:t>Formations	</a:t>
            </a:r>
            <a:endParaRPr lang="fr-F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32" y="527800"/>
            <a:ext cx="2304256" cy="740960"/>
          </a:xfrm>
          <a:prstGeom prst="rect">
            <a:avLst/>
          </a:prstGeom>
        </p:spPr>
      </p:pic>
      <p:sp>
        <p:nvSpPr>
          <p:cNvPr id="5" name="AutoShape 2" descr="Résultat de recherche d'images pour &quot;opquas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 descr="https://pbs.twimg.com/profile_images/378800000566059165/e47e1b1fb0b4cfe0f9ca81ac200fc64d_400x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04864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69" y="5049614"/>
            <a:ext cx="12350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38" y="5047828"/>
            <a:ext cx="1173163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2"/>
          <a:stretch/>
        </p:blipFill>
        <p:spPr bwMode="auto">
          <a:xfrm>
            <a:off x="6548260" y="2780928"/>
            <a:ext cx="1446165" cy="123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mtClean="0"/>
              <a:t>Périmètre et définition de la qualité web</a:t>
            </a:r>
            <a:endParaRPr lang="fr-FR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5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É</a:t>
            </a:r>
            <a:r>
              <a:rPr lang="fr-FR" dirty="0" smtClean="0"/>
              <a:t>viter les malentendus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/>
          <a:lstStyle/>
          <a:p>
            <a:pPr marL="0" indent="0">
              <a:buNone/>
            </a:pPr>
            <a:r>
              <a:rPr lang="fr-FR" sz="2800" dirty="0"/>
              <a:t>E</a:t>
            </a:r>
            <a:r>
              <a:rPr lang="fr-FR" sz="2800" dirty="0" smtClean="0"/>
              <a:t>ntre humain</a:t>
            </a:r>
            <a:endParaRPr lang="fr-FR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5672" y="1599126"/>
            <a:ext cx="38267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E</a:t>
            </a:r>
            <a:r>
              <a:rPr lang="fr-FR" sz="2800" dirty="0" smtClean="0"/>
              <a:t>ntre machines</a:t>
            </a:r>
            <a:endParaRPr lang="fr-FR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95736" y="4447653"/>
            <a:ext cx="4896544" cy="2725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/>
              <a:t>Entre humains et machines</a:t>
            </a:r>
            <a:endParaRPr lang="fr-FR" sz="2800" dirty="0"/>
          </a:p>
        </p:txBody>
      </p:sp>
      <p:sp>
        <p:nvSpPr>
          <p:cNvPr id="6" name="Rectangular Callout 5"/>
          <p:cNvSpPr/>
          <p:nvPr/>
        </p:nvSpPr>
        <p:spPr>
          <a:xfrm>
            <a:off x="323528" y="2204864"/>
            <a:ext cx="1728192" cy="1224136"/>
          </a:xfrm>
          <a:prstGeom prst="wedgeRectCallout">
            <a:avLst>
              <a:gd name="adj1" fmla="val -62476"/>
              <a:gd name="adj2" fmla="val 31376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T’as pas vérifié les contrastes ?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123728" y="2492896"/>
            <a:ext cx="1728192" cy="1224136"/>
          </a:xfrm>
          <a:prstGeom prst="wedgeRectCallout">
            <a:avLst>
              <a:gd name="adj1" fmla="val 60003"/>
              <a:gd name="adj2" fmla="val 33105"/>
            </a:avLst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Bah, on regardera en </a:t>
            </a:r>
            <a:r>
              <a:rPr lang="fr-FR" dirty="0" err="1" smtClean="0">
                <a:solidFill>
                  <a:srgbClr val="000000"/>
                </a:solidFill>
              </a:rPr>
              <a:t>prod</a:t>
            </a:r>
            <a:r>
              <a:rPr lang="fr-FR" dirty="0" smtClean="0">
                <a:solidFill>
                  <a:srgbClr val="000000"/>
                </a:solidFill>
              </a:rPr>
              <a:t> non ?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16016" y="2204864"/>
            <a:ext cx="1728192" cy="1224136"/>
          </a:xfrm>
          <a:prstGeom prst="wedgeRectCallout">
            <a:avLst>
              <a:gd name="adj1" fmla="val -62476"/>
              <a:gd name="adj2" fmla="val 31376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C’est de l’UTF-8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516216" y="2492896"/>
            <a:ext cx="1728192" cy="1224136"/>
          </a:xfrm>
          <a:prstGeom prst="wedgeRectCallout">
            <a:avLst>
              <a:gd name="adj1" fmla="val 60003"/>
              <a:gd name="adj2" fmla="val 33105"/>
            </a:avLst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Devine</a:t>
            </a:r>
            <a:r>
              <a:rPr lang="en-US" dirty="0" smtClean="0">
                <a:solidFill>
                  <a:srgbClr val="000000"/>
                </a:solidFill>
              </a:rPr>
              <a:t>….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2843808" y="5085184"/>
            <a:ext cx="1728192" cy="1224136"/>
          </a:xfrm>
          <a:prstGeom prst="wedgeRectCallout">
            <a:avLst>
              <a:gd name="adj1" fmla="val -62476"/>
              <a:gd name="adj2" fmla="val 31376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Il est bien parti mon formulaire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4644008" y="5373216"/>
            <a:ext cx="1728192" cy="1224136"/>
          </a:xfrm>
          <a:prstGeom prst="wedgeRectCallout">
            <a:avLst>
              <a:gd name="adj1" fmla="val 60003"/>
              <a:gd name="adj2" fmla="val 33105"/>
            </a:avLst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Je te le dirais pas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fr-FR" dirty="0" smtClean="0"/>
              <a:t>Il était une fois, en 1995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39552" y="2132856"/>
            <a:ext cx="8352928" cy="352839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 smtClean="0">
                <a:solidFill>
                  <a:schemeClr val="accent5">
                    <a:lumMod val="50000"/>
                  </a:schemeClr>
                </a:solidFill>
              </a:rPr>
              <a:t>Webmaster</a:t>
            </a:r>
            <a:endParaRPr lang="fr-FR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Aujourd’hui en 2015</a:t>
            </a:r>
            <a:r>
              <a:rPr lang="en-US" dirty="0" smtClean="0"/>
              <a:t>….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83568" y="2276872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Développeur</a:t>
            </a:r>
          </a:p>
        </p:txBody>
      </p:sp>
      <p:sp>
        <p:nvSpPr>
          <p:cNvPr id="5" name="Rectangle 4"/>
          <p:cNvSpPr/>
          <p:nvPr/>
        </p:nvSpPr>
        <p:spPr>
          <a:xfrm>
            <a:off x="705694" y="3573016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smtClean="0">
                <a:solidFill>
                  <a:schemeClr val="accent5">
                    <a:lumMod val="50000"/>
                  </a:schemeClr>
                </a:solidFill>
              </a:rPr>
              <a:t>Référenceurs</a:t>
            </a:r>
            <a:endParaRPr lang="fr-F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730" y="4869160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smtClean="0">
                <a:solidFill>
                  <a:schemeClr val="accent5">
                    <a:lumMod val="50000"/>
                  </a:schemeClr>
                </a:solidFill>
              </a:rPr>
              <a:t>Ergonomes</a:t>
            </a:r>
            <a:endParaRPr lang="fr-F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91880" y="2276872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Intégrateur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268116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Commerciaux</a:t>
            </a:r>
          </a:p>
        </p:txBody>
      </p:sp>
      <p:sp>
        <p:nvSpPr>
          <p:cNvPr id="9" name="Rectangle 8"/>
          <p:cNvSpPr/>
          <p:nvPr/>
        </p:nvSpPr>
        <p:spPr>
          <a:xfrm>
            <a:off x="3491880" y="3573016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>
                <a:solidFill>
                  <a:schemeClr val="accent5">
                    <a:lumMod val="50000"/>
                  </a:schemeClr>
                </a:solidFill>
              </a:rPr>
              <a:t>Graphistes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1880" y="4869160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>
                <a:solidFill>
                  <a:schemeClr val="accent5">
                    <a:lumMod val="50000"/>
                  </a:schemeClr>
                </a:solidFill>
              </a:rPr>
              <a:t>Marketing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962" y="3573016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smtClean="0">
                <a:solidFill>
                  <a:schemeClr val="accent5">
                    <a:lumMod val="50000"/>
                  </a:schemeClr>
                </a:solidFill>
              </a:rPr>
              <a:t>Chef </a:t>
            </a:r>
            <a:r>
              <a:rPr lang="fr-FR" sz="2400" dirty="0">
                <a:solidFill>
                  <a:schemeClr val="accent5">
                    <a:lumMod val="50000"/>
                  </a:schemeClr>
                </a:solidFill>
              </a:rPr>
              <a:t>de </a:t>
            </a:r>
            <a:r>
              <a:rPr lang="fr-FR" sz="2400" dirty="0" smtClean="0">
                <a:solidFill>
                  <a:schemeClr val="accent5">
                    <a:lumMod val="50000"/>
                  </a:schemeClr>
                </a:solidFill>
              </a:rPr>
              <a:t>projet</a:t>
            </a:r>
            <a:endParaRPr lang="fr-FR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4962" y="4869160"/>
            <a:ext cx="2376264" cy="648072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>
                <a:solidFill>
                  <a:schemeClr val="accent5">
                    <a:lumMod val="50000"/>
                  </a:schemeClr>
                </a:solidFill>
              </a:rPr>
              <a:t>Administrateur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1760" y="3026488"/>
            <a:ext cx="1800200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MOA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0072" y="3026488"/>
            <a:ext cx="1800200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MOE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20072" y="4337400"/>
            <a:ext cx="1800200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…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11760" y="4335568"/>
            <a:ext cx="1800200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AMOA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552" y="2132856"/>
            <a:ext cx="8352928" cy="3528392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Ça en fait des nuances</a:t>
            </a:r>
            <a:r>
              <a:rPr lang="en-US" dirty="0" smtClean="0"/>
              <a:t>…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9552" y="2122127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Développeur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2986223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Référenceurs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3850319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Ergonomes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2554175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Intégrateur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552" y="3418271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Commerciaux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552" y="4282367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Graphistes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552" y="4714415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Marketing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552" y="5146463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Chef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de </a:t>
            </a:r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projet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552" y="5589240"/>
            <a:ext cx="1931454" cy="43204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solidFill>
                  <a:schemeClr val="accent5">
                    <a:lumMod val="50000"/>
                  </a:schemeClr>
                </a:solidFill>
              </a:rPr>
              <a:t>Administrateur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83768" y="1700808"/>
            <a:ext cx="1008112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MOA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9992" y="1700808"/>
            <a:ext cx="1008112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MOE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91880" y="1700808"/>
            <a:ext cx="1008112" cy="432048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AMOA</a:t>
            </a:r>
            <a:endParaRPr lang="fr-FR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884994"/>
              </p:ext>
            </p:extLst>
          </p:nvPr>
        </p:nvGraphicFramePr>
        <p:xfrm>
          <a:off x="2483769" y="2132857"/>
          <a:ext cx="3024336" cy="3888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112"/>
                <a:gridCol w="1008112"/>
                <a:gridCol w="1008112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  <a:endParaRPr lang="fr-FR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≠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156176" y="1700808"/>
            <a:ext cx="2520280" cy="4320480"/>
          </a:xfrm>
          <a:prstGeom prst="rect">
            <a:avLst/>
          </a:prstGeom>
          <a:solidFill>
            <a:schemeClr val="accent6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Postures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Objectifs</a:t>
            </a:r>
            <a:endParaRPr lang="fr-FR" sz="32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Langages</a:t>
            </a:r>
            <a:endParaRPr lang="fr-FR" sz="32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Méthodes</a:t>
            </a:r>
            <a:endParaRPr lang="fr-FR" sz="32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Critères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≠ </a:t>
            </a:r>
            <a:r>
              <a:rPr lang="fr-FR" sz="3200" dirty="0" smtClean="0">
                <a:solidFill>
                  <a:schemeClr val="bg1"/>
                </a:solidFill>
              </a:rPr>
              <a:t>Savoirs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 était une fois, en 1995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2132856"/>
            <a:ext cx="8352928" cy="352839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accent5">
                    <a:lumMod val="50000"/>
                  </a:schemeClr>
                </a:solidFill>
              </a:rPr>
              <a:t>U</a:t>
            </a:r>
            <a:r>
              <a:rPr lang="fr-FR" sz="4800" dirty="0" smtClean="0">
                <a:solidFill>
                  <a:schemeClr val="accent5">
                    <a:lumMod val="50000"/>
                  </a:schemeClr>
                </a:solidFill>
              </a:rPr>
              <a:t>ne page HTML</a:t>
            </a:r>
            <a:endParaRPr lang="fr-FR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fr.wikipedia.org</a:t>
            </a:r>
            <a:r>
              <a:rPr lang="pl-PL" dirty="0"/>
              <a:t>/</a:t>
            </a:r>
            <a:r>
              <a:rPr lang="pl-PL" dirty="0" err="1"/>
              <a:t>wiki</a:t>
            </a:r>
            <a:r>
              <a:rPr lang="pl-PL" dirty="0"/>
              <a:t>/Paris </a:t>
            </a:r>
            <a:endParaRPr lang="pl-PL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2132856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</a:rPr>
              <a:t>HTML</a:t>
            </a: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(1 ressource)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1880" y="2132856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accent5">
                    <a:lumMod val="50000"/>
                  </a:schemeClr>
                </a:solidFill>
              </a:rPr>
              <a:t>Js</a:t>
            </a:r>
            <a:endParaRPr lang="fr-FR" sz="4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(4 ressources)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0192" y="2132856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</a:rPr>
              <a:t>CSS</a:t>
            </a: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(2 ressources)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3356992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</a:rPr>
              <a:t>Images</a:t>
            </a: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(132 ressources)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91880" y="3356992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</a:rPr>
              <a:t>CSS </a:t>
            </a:r>
            <a:r>
              <a:rPr lang="fr-FR" sz="2400" dirty="0" err="1" smtClean="0">
                <a:solidFill>
                  <a:schemeClr val="accent5">
                    <a:lumMod val="50000"/>
                  </a:schemeClr>
                </a:solidFill>
              </a:rPr>
              <a:t>Sprites</a:t>
            </a:r>
            <a:endParaRPr lang="fr-FR" sz="4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(17 ressources)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3356992"/>
            <a:ext cx="259228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accent5">
                    <a:lumMod val="50000"/>
                  </a:schemeClr>
                </a:solidFill>
              </a:rPr>
              <a:t>Favicon</a:t>
            </a:r>
            <a:endParaRPr lang="fr-FR" sz="4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(1 ressource)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2" y="4581128"/>
            <a:ext cx="8352928" cy="10801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accent5">
                    <a:lumMod val="50000"/>
                  </a:schemeClr>
                </a:solidFill>
              </a:rPr>
              <a:t>Services tiers</a:t>
            </a:r>
          </a:p>
          <a:p>
            <a:pPr algn="ctr"/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(3 ressources)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définir la qualité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La </a:t>
            </a:r>
            <a:r>
              <a:rPr lang="fr-FR" dirty="0"/>
              <a:t>qualité ce n’est pas</a:t>
            </a:r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lang="fr-FR" dirty="0"/>
              <a:t>’obsession de la perfection</a:t>
            </a:r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La qualité c’est 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67744" y="2535368"/>
            <a:ext cx="468052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1560" y="4077072"/>
            <a:ext cx="7848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dirty="0">
                <a:solidFill>
                  <a:schemeClr val="accent5"/>
                </a:solidFill>
              </a:rPr>
              <a:t>l'aptitude d'un service en ligne à satisfaire des exigences implicites ou explicites. </a:t>
            </a:r>
          </a:p>
        </p:txBody>
      </p:sp>
    </p:spTree>
    <p:extLst>
      <p:ext uri="{BB962C8B-B14F-4D97-AF65-F5344CB8AC3E}">
        <p14:creationId xmlns:p14="http://schemas.microsoft.com/office/powerpoint/2010/main" val="6694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l’obtenir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« Je veux un site ergonomique» 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Soit, donc si je traduis : </a:t>
            </a:r>
          </a:p>
          <a:p>
            <a:pPr lvl="1"/>
            <a:r>
              <a:rPr lang="fr-FR" sz="2000" dirty="0" smtClean="0"/>
              <a:t>Le retour </a:t>
            </a:r>
            <a:r>
              <a:rPr lang="fr-FR" sz="2000" dirty="0"/>
              <a:t>en page d’accueil </a:t>
            </a:r>
            <a:r>
              <a:rPr lang="fr-FR" sz="2000" dirty="0" smtClean="0"/>
              <a:t>possible depuis </a:t>
            </a:r>
            <a:r>
              <a:rPr lang="fr-FR" sz="2000" dirty="0"/>
              <a:t>toutes les pages </a:t>
            </a:r>
            <a:endParaRPr lang="fr-FR" sz="2000" dirty="0" smtClean="0"/>
          </a:p>
          <a:p>
            <a:pPr lvl="1"/>
            <a:r>
              <a:rPr lang="fr-FR" sz="2000" dirty="0" smtClean="0"/>
              <a:t>Une charge cohérente sur toutes les pages</a:t>
            </a:r>
          </a:p>
          <a:p>
            <a:pPr lvl="1"/>
            <a:r>
              <a:rPr lang="fr-FR" sz="2000" dirty="0" smtClean="0"/>
              <a:t>Des blocs de navigation au même emplacement</a:t>
            </a:r>
          </a:p>
          <a:p>
            <a:pPr lvl="1"/>
            <a:r>
              <a:rPr lang="en-US" sz="2000" dirty="0" smtClean="0"/>
              <a:t>U</a:t>
            </a:r>
            <a:r>
              <a:rPr lang="fr-FR" sz="2000" dirty="0" smtClean="0"/>
              <a:t>n fil </a:t>
            </a:r>
            <a:r>
              <a:rPr lang="fr-FR" sz="2000" dirty="0" err="1" smtClean="0"/>
              <a:t>d’ariane</a:t>
            </a:r>
            <a:endParaRPr lang="fr-FR" sz="2000" dirty="0"/>
          </a:p>
          <a:p>
            <a:pPr lvl="1"/>
            <a:r>
              <a:rPr lang="fr-FR" sz="2000" dirty="0"/>
              <a:t>U</a:t>
            </a:r>
            <a:r>
              <a:rPr lang="fr-FR" sz="2000" dirty="0" smtClean="0"/>
              <a:t>n moteur </a:t>
            </a:r>
            <a:r>
              <a:rPr lang="fr-FR" sz="2000" dirty="0"/>
              <a:t>de </a:t>
            </a:r>
            <a:r>
              <a:rPr lang="fr-FR" sz="2000" dirty="0" smtClean="0"/>
              <a:t>recherche</a:t>
            </a:r>
          </a:p>
          <a:p>
            <a:pPr lvl="1"/>
            <a:r>
              <a:rPr lang="fr-FR" sz="2000" dirty="0" smtClean="0"/>
              <a:t>Un </a:t>
            </a:r>
            <a:r>
              <a:rPr lang="fr-FR" sz="2000" dirty="0" err="1" smtClean="0"/>
              <a:t>lan</a:t>
            </a:r>
            <a:r>
              <a:rPr lang="fr-FR" sz="2000" dirty="0" smtClean="0"/>
              <a:t> </a:t>
            </a:r>
            <a:r>
              <a:rPr lang="fr-FR" sz="2000" dirty="0"/>
              <a:t>du site </a:t>
            </a:r>
          </a:p>
          <a:p>
            <a:pPr lvl="1"/>
            <a:r>
              <a:rPr lang="fr-FR" sz="2000" dirty="0" smtClean="0"/>
              <a:t>Des liens </a:t>
            </a:r>
            <a:r>
              <a:rPr lang="fr-FR" sz="2000" dirty="0" err="1" smtClean="0"/>
              <a:t>différenciés</a:t>
            </a:r>
            <a:endParaRPr lang="fr-FR" sz="2000" dirty="0" smtClean="0"/>
          </a:p>
          <a:p>
            <a:pPr lvl="1"/>
            <a:r>
              <a:rPr lang="en-US" sz="2000" dirty="0"/>
              <a:t>e</a:t>
            </a:r>
            <a:r>
              <a:rPr lang="fr-FR" sz="2000" dirty="0" err="1" smtClean="0"/>
              <a:t>tc</a:t>
            </a:r>
            <a:r>
              <a:rPr lang="en-US" sz="2000" dirty="0" smtClean="0"/>
              <a:t>…</a:t>
            </a:r>
            <a:r>
              <a:rPr lang="fr-FR" sz="2000" dirty="0" smtClean="0"/>
              <a:t> </a:t>
            </a:r>
            <a:endParaRPr lang="fr-FR" sz="2000" dirty="0"/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156176" y="1556792"/>
            <a:ext cx="2520280" cy="4536504"/>
          </a:xfrm>
          <a:prstGeom prst="rect">
            <a:avLst/>
          </a:prstGeom>
          <a:solidFill>
            <a:schemeClr val="accent6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400" dirty="0" smtClean="0">
                <a:solidFill>
                  <a:schemeClr val="bg1"/>
                </a:solidFill>
              </a:rPr>
              <a:t>Spécifier des critères 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Utiles</a:t>
            </a:r>
            <a:endParaRPr lang="fr-FR" sz="2400" dirty="0">
              <a:solidFill>
                <a:schemeClr val="bg1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Réalistes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Vérifiables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Consensuels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Universels</a:t>
            </a:r>
          </a:p>
        </p:txBody>
      </p:sp>
    </p:spTree>
    <p:extLst>
      <p:ext uri="{BB962C8B-B14F-4D97-AF65-F5344CB8AC3E}">
        <p14:creationId xmlns:p14="http://schemas.microsoft.com/office/powerpoint/2010/main" val="25398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&gt;&gt; C</a:t>
            </a:r>
            <a:r>
              <a:rPr lang="en-US" dirty="0" smtClean="0"/>
              <a:t>e</a:t>
            </a:r>
            <a:r>
              <a:rPr lang="fr-FR" dirty="0" smtClean="0"/>
              <a:t>ci est très important &lt;&lt;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dirty="0" smtClean="0">
                <a:solidFill>
                  <a:schemeClr val="accent6"/>
                </a:solidFill>
              </a:rPr>
              <a:t>Utile		</a:t>
            </a:r>
            <a:r>
              <a:rPr lang="fr-FR" dirty="0" smtClean="0"/>
              <a:t>	</a:t>
            </a:r>
            <a:r>
              <a:rPr lang="fr-FR" sz="2000" dirty="0" smtClean="0"/>
              <a:t>&gt; C’est pas juste pour se faire plaisir</a:t>
            </a:r>
            <a:r>
              <a:rPr lang="en-US" sz="2000" dirty="0" smtClean="0"/>
              <a:t>…</a:t>
            </a:r>
            <a:endParaRPr lang="fr-FR" sz="20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dirty="0" smtClean="0">
                <a:solidFill>
                  <a:schemeClr val="accent2"/>
                </a:solidFill>
              </a:rPr>
              <a:t>Réaliste</a:t>
            </a:r>
            <a:r>
              <a:rPr lang="fr-FR" dirty="0" smtClean="0"/>
              <a:t>		</a:t>
            </a:r>
            <a:r>
              <a:rPr lang="fr-FR" sz="2000" dirty="0" smtClean="0"/>
              <a:t>&gt; Si on peut pas, on peut pas</a:t>
            </a:r>
            <a:r>
              <a:rPr lang="en-US" sz="2000" dirty="0" smtClean="0"/>
              <a:t>…</a:t>
            </a:r>
            <a:endParaRPr lang="fr-FR" sz="20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dirty="0" smtClean="0">
                <a:solidFill>
                  <a:schemeClr val="accent4"/>
                </a:solidFill>
              </a:rPr>
              <a:t>Vérifiable</a:t>
            </a:r>
            <a:r>
              <a:rPr lang="fr-FR" dirty="0" smtClean="0"/>
              <a:t>	</a:t>
            </a:r>
            <a:r>
              <a:rPr lang="fr-FR" sz="2000" dirty="0" smtClean="0"/>
              <a:t>&gt; Si on peut pas voir, on peut pas vérifier</a:t>
            </a:r>
            <a:endParaRPr lang="fr-FR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dirty="0" smtClean="0">
                <a:solidFill>
                  <a:schemeClr val="accent3"/>
                </a:solidFill>
              </a:rPr>
              <a:t>Consensuel</a:t>
            </a:r>
            <a:r>
              <a:rPr lang="fr-FR" dirty="0" smtClean="0"/>
              <a:t>	</a:t>
            </a:r>
            <a:r>
              <a:rPr lang="fr-FR" sz="2000" dirty="0" smtClean="0"/>
              <a:t>&gt; Si personne est d’accord, à quoi bon</a:t>
            </a:r>
            <a:endParaRPr lang="fr-FR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dirty="0" smtClean="0">
                <a:solidFill>
                  <a:schemeClr val="accent1"/>
                </a:solidFill>
              </a:rPr>
              <a:t>Universel</a:t>
            </a:r>
            <a:r>
              <a:rPr lang="fr-FR" dirty="0" smtClean="0"/>
              <a:t>		</a:t>
            </a:r>
            <a:r>
              <a:rPr lang="fr-FR" sz="2000" dirty="0" smtClean="0"/>
              <a:t>&gt; Si ça change dans le </a:t>
            </a:r>
            <a:r>
              <a:rPr lang="fr-FR" sz="2000" dirty="0" err="1" smtClean="0"/>
              <a:t>poitou</a:t>
            </a:r>
            <a:r>
              <a:rPr lang="fr-FR" sz="2000" dirty="0" smtClean="0"/>
              <a:t> ou à Bali</a:t>
            </a:r>
            <a:r>
              <a:rPr lang="en-US" sz="2000" dirty="0" smtClean="0"/>
              <a:t>….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315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0032" y="3599145"/>
            <a:ext cx="40605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>
                <a:solidFill>
                  <a:schemeClr val="accent5"/>
                </a:solidFill>
              </a:rPr>
              <a:t>« Je ne fais jamais de prototype, ça prend beaucoup trop de temps »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528" y="4645585"/>
            <a:ext cx="4608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/>
              <a:t>« Une boutique </a:t>
            </a:r>
            <a:r>
              <a:rPr lang="fr-FR" sz="2000" smtClean="0"/>
              <a:t/>
            </a:r>
            <a:br>
              <a:rPr lang="fr-FR" sz="2000" smtClean="0"/>
            </a:br>
            <a:r>
              <a:rPr lang="fr-FR" sz="2000" smtClean="0"/>
              <a:t>e-commerce</a:t>
            </a:r>
            <a:r>
              <a:rPr lang="fr-FR" sz="2000"/>
              <a:t>, ça ne pose pas de problème particulier »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512" y="5787261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>
                <a:solidFill>
                  <a:schemeClr val="accent5"/>
                </a:solidFill>
              </a:rPr>
              <a:t>« La musique qui se </a:t>
            </a:r>
            <a:r>
              <a:rPr lang="fr-FR" sz="2800" smtClean="0">
                <a:solidFill>
                  <a:schemeClr val="accent5"/>
                </a:solidFill>
              </a:rPr>
              <a:t>lance automatiquement</a:t>
            </a:r>
            <a:r>
              <a:rPr lang="fr-FR" sz="2800">
                <a:solidFill>
                  <a:schemeClr val="accent5"/>
                </a:solidFill>
              </a:rPr>
              <a:t>, c’est pour </a:t>
            </a:r>
            <a:r>
              <a:rPr lang="fr-FR" sz="2800" smtClean="0">
                <a:solidFill>
                  <a:schemeClr val="accent5"/>
                </a:solidFill>
              </a:rPr>
              <a:t>créer de l'ambiance </a:t>
            </a:r>
            <a:r>
              <a:rPr lang="fr-FR" sz="2800">
                <a:solidFill>
                  <a:schemeClr val="accent5"/>
                </a:solidFill>
              </a:rPr>
              <a:t>! »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3284984"/>
            <a:ext cx="4608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accent5"/>
                </a:solidFill>
              </a:rPr>
              <a:t>« Y’a pas besoin de page d’erreur 404, de toute façon y’a pas de liens morts »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36096" y="1859340"/>
            <a:ext cx="3312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/>
              <a:t>« Merci, vous recevrez le produit dès que nous l’aurons en stock 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536" y="1458649"/>
            <a:ext cx="48717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>
                <a:solidFill>
                  <a:schemeClr val="tx1">
                    <a:lumMod val="50000"/>
                    <a:lumOff val="50000"/>
                  </a:schemeClr>
                </a:solidFill>
              </a:rPr>
              <a:t>« Pour les contenus, t’occupe de rien on verra plus tard </a:t>
            </a:r>
            <a:r>
              <a:rPr lang="fr-FR" sz="3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»</a:t>
            </a:r>
            <a:endParaRPr lang="fr-FR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ne plus entendre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18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950038" y="4907340"/>
            <a:ext cx="5328592" cy="1762019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</a:t>
            </a:r>
            <a:r>
              <a:rPr lang="fr-FR" sz="2000" dirty="0" smtClean="0">
                <a:solidFill>
                  <a:schemeClr val="tx1"/>
                </a:solidFill>
              </a:rPr>
              <a:t>oint commun : des règles vérifiables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Qualité et accessibilité</a:t>
            </a:r>
            <a:endParaRPr lang="fr-FR" dirty="0"/>
          </a:p>
        </p:txBody>
      </p:sp>
      <p:sp>
        <p:nvSpPr>
          <p:cNvPr id="5" name="Oval 4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Qualité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Opquast</a:t>
            </a:r>
            <a:endParaRPr lang="fr-FR" sz="2400" dirty="0" smtClean="0">
              <a:solidFill>
                <a:schemeClr val="tx1"/>
              </a:solidFill>
            </a:endParaRP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Liste </a:t>
            </a:r>
            <a:r>
              <a:rPr lang="fr-FR" sz="2400" dirty="0" err="1" smtClean="0">
                <a:solidFill>
                  <a:schemeClr val="tx1"/>
                </a:solidFill>
              </a:rPr>
              <a:t>corporate</a:t>
            </a:r>
            <a:endParaRPr lang="fr-FR" sz="2800" dirty="0" smtClean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endParaRPr lang="fr-FR" sz="2800" dirty="0" smtClean="0">
              <a:solidFill>
                <a:schemeClr val="tx1"/>
              </a:solidFill>
            </a:endParaRPr>
          </a:p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211960" y="2348880"/>
            <a:ext cx="3960440" cy="3383936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Accessibilité</a:t>
            </a:r>
          </a:p>
          <a:p>
            <a:pPr algn="ctr"/>
            <a:endParaRPr lang="fr-FR" sz="2800" dirty="0">
              <a:solidFill>
                <a:schemeClr val="tx1"/>
              </a:solidFill>
            </a:endParaRP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RGAA</a:t>
            </a:r>
          </a:p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Accessiweb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797152"/>
            <a:ext cx="2239020" cy="518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725144"/>
            <a:ext cx="1925377" cy="664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96" y="5301208"/>
            <a:ext cx="1413804" cy="10191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536" y="5085184"/>
            <a:ext cx="2152531" cy="134533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396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Si proche et si différents</a:t>
            </a:r>
            <a:r>
              <a:rPr lang="en-US" dirty="0" smtClean="0"/>
              <a:t>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3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 modèle pour la qualité web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9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sosceles Triangle 33"/>
          <p:cNvSpPr/>
          <p:nvPr/>
        </p:nvSpPr>
        <p:spPr>
          <a:xfrm flipV="1">
            <a:off x="7251040" y="3140968"/>
            <a:ext cx="1656184" cy="36004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solidFill>
                <a:schemeClr val="tx1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 flipV="1">
            <a:off x="5524296" y="3140968"/>
            <a:ext cx="1656184" cy="36004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solidFill>
                <a:schemeClr val="tx1"/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 flipV="1">
            <a:off x="3779912" y="3140968"/>
            <a:ext cx="1656184" cy="3600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solidFill>
                <a:schemeClr val="tx1"/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flipV="1">
            <a:off x="2038402" y="3140968"/>
            <a:ext cx="1656184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solidFill>
                <a:schemeClr val="tx1"/>
              </a:solidFill>
            </a:endParaRPr>
          </a:p>
        </p:txBody>
      </p:sp>
      <p:sp>
        <p:nvSpPr>
          <p:cNvPr id="38" name="Isosceles Triangle 37"/>
          <p:cNvSpPr/>
          <p:nvPr/>
        </p:nvSpPr>
        <p:spPr>
          <a:xfrm flipV="1">
            <a:off x="253977" y="3140968"/>
            <a:ext cx="1656184" cy="36004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VPTCS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54335" y="1628800"/>
            <a:ext cx="1690097" cy="1152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7200" smtClean="0">
                <a:solidFill>
                  <a:schemeClr val="bg1"/>
                </a:solidFill>
              </a:rPr>
              <a:t>V</a:t>
            </a:r>
            <a:endParaRPr lang="fr-FR" sz="72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977" y="2924944"/>
            <a:ext cx="1688728" cy="432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VISIBILITÉ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05858" y="1628800"/>
            <a:ext cx="1688728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7200" smtClean="0">
                <a:solidFill>
                  <a:schemeClr val="bg1"/>
                </a:solidFill>
              </a:rPr>
              <a:t>P</a:t>
            </a:r>
            <a:endParaRPr lang="fr-FR" sz="72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5858" y="2924944"/>
            <a:ext cx="1688728" cy="43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PERCEPTION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5146" y="1628800"/>
            <a:ext cx="1688728" cy="11521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7200" smtClean="0">
                <a:solidFill>
                  <a:schemeClr val="bg1"/>
                </a:solidFill>
              </a:rPr>
              <a:t>T</a:t>
            </a:r>
            <a:endParaRPr lang="fr-FR" sz="72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5146" y="2924944"/>
            <a:ext cx="1688728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TECHNIQUE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24296" y="1628800"/>
            <a:ext cx="1688728" cy="1152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7200" smtClean="0">
                <a:solidFill>
                  <a:schemeClr val="bg1"/>
                </a:solidFill>
              </a:rPr>
              <a:t>C</a:t>
            </a:r>
            <a:endParaRPr lang="fr-FR" sz="720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24296" y="2924944"/>
            <a:ext cx="1688728" cy="4320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CONTENUS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75738" y="1628800"/>
            <a:ext cx="1688728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7200" smtClean="0">
                <a:solidFill>
                  <a:schemeClr val="bg1"/>
                </a:solidFill>
              </a:rPr>
              <a:t>S</a:t>
            </a:r>
            <a:endParaRPr lang="fr-FR" sz="72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75738" y="2924944"/>
            <a:ext cx="1688728" cy="43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SERVICES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279" y="3501008"/>
            <a:ext cx="1688728" cy="1368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Référencement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Positionnement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Marketing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Communication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81160" y="3501008"/>
            <a:ext cx="1688728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Ergonomie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Accessibilité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Webdesign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Navigation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40448" y="3501008"/>
            <a:ext cx="1688728" cy="1368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Sécurité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Hébergement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Performance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Code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99598" y="3501008"/>
            <a:ext cx="1688728" cy="13681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É</a:t>
            </a:r>
            <a:r>
              <a:rPr lang="fr-FR" sz="1400" dirty="0" smtClean="0">
                <a:solidFill>
                  <a:schemeClr val="bg1"/>
                </a:solidFill>
              </a:rPr>
              <a:t>ditorial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Rédactionnel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Netiquette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Fraîcheur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51040" y="3501008"/>
            <a:ext cx="168872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E-commerce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Logistique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Support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Relation client</a:t>
            </a:r>
          </a:p>
        </p:txBody>
      </p:sp>
      <p:sp>
        <p:nvSpPr>
          <p:cNvPr id="39" name="Isosceles Triangle 38"/>
          <p:cNvSpPr/>
          <p:nvPr/>
        </p:nvSpPr>
        <p:spPr>
          <a:xfrm flipV="1">
            <a:off x="7251040" y="4869160"/>
            <a:ext cx="1656184" cy="36004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>
              <a:solidFill>
                <a:schemeClr val="tx1"/>
              </a:solidFill>
            </a:endParaRPr>
          </a:p>
        </p:txBody>
      </p:sp>
      <p:sp>
        <p:nvSpPr>
          <p:cNvPr id="40" name="Isosceles Triangle 39"/>
          <p:cNvSpPr/>
          <p:nvPr/>
        </p:nvSpPr>
        <p:spPr>
          <a:xfrm flipV="1">
            <a:off x="5524296" y="4869160"/>
            <a:ext cx="1656184" cy="36004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>
              <a:solidFill>
                <a:schemeClr val="tx1"/>
              </a:solidFill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3779912" y="4869160"/>
            <a:ext cx="1656184" cy="36004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>
              <a:solidFill>
                <a:schemeClr val="tx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flipV="1">
            <a:off x="2038402" y="4869160"/>
            <a:ext cx="1656184" cy="3600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>
              <a:solidFill>
                <a:schemeClr val="tx1"/>
              </a:solidFill>
            </a:endParaRPr>
          </a:p>
        </p:txBody>
      </p:sp>
      <p:sp>
        <p:nvSpPr>
          <p:cNvPr id="43" name="Isosceles Triangle 42"/>
          <p:cNvSpPr/>
          <p:nvPr/>
        </p:nvSpPr>
        <p:spPr>
          <a:xfrm flipV="1">
            <a:off x="253977" y="4869160"/>
            <a:ext cx="1656184" cy="360040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6267" y="5229200"/>
            <a:ext cx="1688728" cy="1152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Ê</a:t>
            </a:r>
            <a:r>
              <a:rPr lang="fr-FR" sz="1600" dirty="0" err="1">
                <a:solidFill>
                  <a:schemeClr val="tx1"/>
                </a:solidFill>
              </a:rPr>
              <a:t>tre</a:t>
            </a:r>
            <a:r>
              <a:rPr lang="fr-FR" sz="1600" dirty="0">
                <a:solidFill>
                  <a:schemeClr val="tx1"/>
                </a:solidFill>
              </a:rPr>
              <a:t> rencontré par ses utilisateurs potentiels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78148" y="5229200"/>
            <a:ext cx="1688728" cy="1152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Ê</a:t>
            </a:r>
            <a:r>
              <a:rPr lang="fr-FR" sz="1600" dirty="0" err="1" smtClean="0">
                <a:solidFill>
                  <a:schemeClr val="tx1"/>
                </a:solidFill>
              </a:rPr>
              <a:t>tre</a:t>
            </a:r>
            <a:r>
              <a:rPr lang="fr-FR" sz="1600" dirty="0" smtClean="0">
                <a:solidFill>
                  <a:schemeClr val="tx1"/>
                </a:solidFill>
              </a:rPr>
              <a:t> utilisable et perçu par les utilisateurs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37436" y="5229200"/>
            <a:ext cx="1688728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</a:t>
            </a:r>
            <a:r>
              <a:rPr lang="fr-FR" sz="1600" dirty="0" err="1" smtClean="0">
                <a:solidFill>
                  <a:schemeClr val="tx1"/>
                </a:solidFill>
              </a:rPr>
              <a:t>onctionner</a:t>
            </a:r>
            <a:r>
              <a:rPr lang="fr-FR" sz="1600" dirty="0" smtClean="0">
                <a:solidFill>
                  <a:schemeClr val="tx1"/>
                </a:solidFill>
              </a:rPr>
              <a:t> correctement et rapidement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96586" y="5229200"/>
            <a:ext cx="1688728" cy="11521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</a:t>
            </a:r>
            <a:r>
              <a:rPr lang="fr-FR" sz="1600" dirty="0" err="1" smtClean="0">
                <a:solidFill>
                  <a:schemeClr val="tx1"/>
                </a:solidFill>
              </a:rPr>
              <a:t>élivrer</a:t>
            </a:r>
            <a:r>
              <a:rPr lang="fr-FR" sz="1600" dirty="0" smtClean="0">
                <a:solidFill>
                  <a:schemeClr val="tx1"/>
                </a:solidFill>
              </a:rPr>
              <a:t> de l’information de qualité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48028" y="5229200"/>
            <a:ext cx="1688728" cy="11521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F</a:t>
            </a:r>
            <a:r>
              <a:rPr lang="fr-FR" sz="1600" dirty="0" err="1" smtClean="0">
                <a:solidFill>
                  <a:schemeClr val="tx1"/>
                </a:solidFill>
              </a:rPr>
              <a:t>ournir</a:t>
            </a:r>
            <a:r>
              <a:rPr lang="fr-FR" sz="1600" dirty="0" smtClean="0">
                <a:solidFill>
                  <a:schemeClr val="tx1"/>
                </a:solidFill>
              </a:rPr>
              <a:t> un service de qualité</a:t>
            </a:r>
          </a:p>
        </p:txBody>
      </p:sp>
    </p:spTree>
    <p:extLst>
      <p:ext uri="{BB962C8B-B14F-4D97-AF65-F5344CB8AC3E}">
        <p14:creationId xmlns:p14="http://schemas.microsoft.com/office/powerpoint/2010/main" val="23810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modèle VPTCS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5508104" y="4797152"/>
            <a:ext cx="345638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</a:t>
            </a:r>
            <a:r>
              <a:rPr lang="fr-FR" sz="2400" dirty="0" smtClean="0">
                <a:solidFill>
                  <a:schemeClr val="bg1"/>
                </a:solidFill>
              </a:rPr>
              <a:t>e pourquoi ? </a:t>
            </a: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fr-FR" sz="2400" dirty="0" smtClean="0">
                <a:solidFill>
                  <a:schemeClr val="bg1"/>
                </a:solidFill>
              </a:rPr>
              <a:t>u site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1520" y="4797152"/>
            <a:ext cx="5184576" cy="5760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</a:t>
            </a:r>
            <a:r>
              <a:rPr lang="fr-FR" sz="2400" dirty="0">
                <a:solidFill>
                  <a:schemeClr val="bg1"/>
                </a:solidFill>
              </a:rPr>
              <a:t>e </a:t>
            </a:r>
            <a:r>
              <a:rPr lang="fr-FR" sz="2400" dirty="0" smtClean="0">
                <a:solidFill>
                  <a:schemeClr val="bg1"/>
                </a:solidFill>
              </a:rPr>
              <a:t>comment ? </a:t>
            </a: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fr-FR" sz="2400" dirty="0">
                <a:solidFill>
                  <a:schemeClr val="bg1"/>
                </a:solidFill>
              </a:rPr>
              <a:t>u site</a:t>
            </a:r>
          </a:p>
        </p:txBody>
      </p:sp>
      <p:sp>
        <p:nvSpPr>
          <p:cNvPr id="3" name="Pentagon 2"/>
          <p:cNvSpPr/>
          <p:nvPr/>
        </p:nvSpPr>
        <p:spPr>
          <a:xfrm>
            <a:off x="0" y="1628800"/>
            <a:ext cx="2195736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Avant la visite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Chevron 3"/>
          <p:cNvSpPr/>
          <p:nvPr/>
        </p:nvSpPr>
        <p:spPr>
          <a:xfrm>
            <a:off x="2051720" y="1628800"/>
            <a:ext cx="576064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Pendant la visite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7668344" y="1628800"/>
            <a:ext cx="1475656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Après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8676456" y="1628800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51520" y="2204864"/>
            <a:ext cx="1690455" cy="2520280"/>
            <a:chOff x="251520" y="2060848"/>
            <a:chExt cx="1690455" cy="2520280"/>
          </a:xfrm>
        </p:grpSpPr>
        <p:sp>
          <p:nvSpPr>
            <p:cNvPr id="55" name="Isosceles Triangle 54"/>
            <p:cNvSpPr/>
            <p:nvPr/>
          </p:nvSpPr>
          <p:spPr>
            <a:xfrm flipV="1">
              <a:off x="251520" y="3068960"/>
              <a:ext cx="1656184" cy="36004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700" b="1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51520" y="3429000"/>
              <a:ext cx="1661018" cy="11521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tx1"/>
                  </a:solidFill>
                </a:rPr>
                <a:t>Ê</a:t>
              </a:r>
              <a:r>
                <a:rPr lang="fr-FR" sz="1700" dirty="0" err="1">
                  <a:solidFill>
                    <a:schemeClr val="tx1"/>
                  </a:solidFill>
                </a:rPr>
                <a:t>tre</a:t>
              </a:r>
              <a:r>
                <a:rPr lang="fr-FR" sz="1700" dirty="0">
                  <a:solidFill>
                    <a:schemeClr val="tx1"/>
                  </a:solidFill>
                </a:rPr>
                <a:t> rencontré par ses utilisateurs potentiels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1878" y="2060848"/>
              <a:ext cx="1690097" cy="11521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7200" smtClean="0">
                  <a:solidFill>
                    <a:schemeClr val="bg1"/>
                  </a:solidFill>
                </a:rPr>
                <a:t>V</a:t>
              </a:r>
              <a:endParaRPr lang="fr-FR" sz="7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981165" y="2204864"/>
            <a:ext cx="1716438" cy="2520280"/>
            <a:chOff x="1991466" y="2564904"/>
            <a:chExt cx="1716438" cy="2520280"/>
          </a:xfrm>
        </p:grpSpPr>
        <p:sp>
          <p:nvSpPr>
            <p:cNvPr id="59" name="Isosceles Triangle 58"/>
            <p:cNvSpPr/>
            <p:nvPr/>
          </p:nvSpPr>
          <p:spPr>
            <a:xfrm flipV="1">
              <a:off x="2051720" y="3573016"/>
              <a:ext cx="1656184" cy="3600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700" b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91466" y="3933056"/>
              <a:ext cx="1688728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Ê</a:t>
              </a:r>
              <a:r>
                <a:rPr lang="fr-FR" sz="1700" dirty="0" err="1" smtClean="0">
                  <a:solidFill>
                    <a:schemeClr val="tx1"/>
                  </a:solidFill>
                </a:rPr>
                <a:t>tre</a:t>
              </a:r>
              <a:r>
                <a:rPr lang="fr-FR" sz="1700" dirty="0" smtClean="0">
                  <a:solidFill>
                    <a:schemeClr val="tx1"/>
                  </a:solidFill>
                </a:rPr>
                <a:t> utilisable et perçu par les utilisateurs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19176" y="2564904"/>
              <a:ext cx="1688728" cy="11521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7200" smtClean="0">
                  <a:solidFill>
                    <a:schemeClr val="bg1"/>
                  </a:solidFill>
                </a:rPr>
                <a:t>P</a:t>
              </a:r>
              <a:endParaRPr lang="fr-FR" sz="720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36793" y="2204864"/>
            <a:ext cx="1716438" cy="2520280"/>
            <a:chOff x="3702156" y="2564904"/>
            <a:chExt cx="1716438" cy="2520280"/>
          </a:xfrm>
        </p:grpSpPr>
        <p:sp>
          <p:nvSpPr>
            <p:cNvPr id="63" name="Isosceles Triangle 62"/>
            <p:cNvSpPr/>
            <p:nvPr/>
          </p:nvSpPr>
          <p:spPr>
            <a:xfrm flipV="1">
              <a:off x="3744632" y="3573016"/>
              <a:ext cx="1656184" cy="360040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700" b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702156" y="3933056"/>
              <a:ext cx="1688728" cy="11521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F</a:t>
              </a:r>
              <a:r>
                <a:rPr lang="fr-FR" sz="1700" dirty="0" err="1" smtClean="0">
                  <a:solidFill>
                    <a:schemeClr val="tx1"/>
                  </a:solidFill>
                </a:rPr>
                <a:t>onctionner</a:t>
              </a:r>
              <a:r>
                <a:rPr lang="fr-FR" sz="1700" dirty="0" smtClean="0">
                  <a:solidFill>
                    <a:schemeClr val="tx1"/>
                  </a:solidFill>
                </a:rPr>
                <a:t> correctement, rapidement</a:t>
              </a:r>
              <a:endParaRPr lang="fr-FR" sz="17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29866" y="2564904"/>
              <a:ext cx="1688728" cy="11521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7200" smtClean="0">
                  <a:solidFill>
                    <a:schemeClr val="bg1"/>
                  </a:solidFill>
                </a:rPr>
                <a:t>T</a:t>
              </a:r>
              <a:endParaRPr lang="fr-FR" sz="720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492421" y="2204864"/>
            <a:ext cx="1716438" cy="2520280"/>
            <a:chOff x="5478946" y="2564904"/>
            <a:chExt cx="1716438" cy="2520280"/>
          </a:xfrm>
        </p:grpSpPr>
        <p:sp>
          <p:nvSpPr>
            <p:cNvPr id="67" name="Isosceles Triangle 66"/>
            <p:cNvSpPr/>
            <p:nvPr/>
          </p:nvSpPr>
          <p:spPr>
            <a:xfrm flipV="1">
              <a:off x="5506656" y="3573016"/>
              <a:ext cx="1656184" cy="3600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700" b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478946" y="3933056"/>
              <a:ext cx="1688728" cy="11521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D</a:t>
              </a:r>
              <a:r>
                <a:rPr lang="fr-FR" sz="1700" dirty="0" err="1" smtClean="0">
                  <a:solidFill>
                    <a:schemeClr val="tx1"/>
                  </a:solidFill>
                </a:rPr>
                <a:t>élivrer</a:t>
              </a:r>
              <a:r>
                <a:rPr lang="fr-FR" sz="1700" dirty="0" smtClean="0">
                  <a:solidFill>
                    <a:schemeClr val="tx1"/>
                  </a:solidFill>
                </a:rPr>
                <a:t> de l’information de qualité</a:t>
              </a:r>
              <a:endParaRPr lang="fr-FR" sz="17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506656" y="2564904"/>
              <a:ext cx="1688728" cy="11521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7200" smtClean="0">
                  <a:solidFill>
                    <a:schemeClr val="bg1"/>
                  </a:solidFill>
                </a:rPr>
                <a:t>C</a:t>
              </a:r>
              <a:endParaRPr lang="fr-FR" sz="720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248050" y="2204864"/>
            <a:ext cx="1716438" cy="2520280"/>
            <a:chOff x="7248050" y="2564904"/>
            <a:chExt cx="1716438" cy="2520280"/>
          </a:xfrm>
        </p:grpSpPr>
        <p:sp>
          <p:nvSpPr>
            <p:cNvPr id="71" name="Isosceles Triangle 70"/>
            <p:cNvSpPr/>
            <p:nvPr/>
          </p:nvSpPr>
          <p:spPr>
            <a:xfrm flipV="1">
              <a:off x="7251062" y="3573016"/>
              <a:ext cx="1656184" cy="360040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700" b="1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248050" y="3933056"/>
              <a:ext cx="1716438" cy="115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tx1"/>
                  </a:solidFill>
                </a:rPr>
                <a:t>F</a:t>
              </a:r>
              <a:r>
                <a:rPr lang="fr-FR" sz="1700" dirty="0" err="1" smtClean="0">
                  <a:solidFill>
                    <a:schemeClr val="tx1"/>
                  </a:solidFill>
                </a:rPr>
                <a:t>ournir</a:t>
              </a:r>
              <a:r>
                <a:rPr lang="fr-FR" sz="1700" dirty="0" smtClean="0">
                  <a:solidFill>
                    <a:schemeClr val="tx1"/>
                  </a:solidFill>
                </a:rPr>
                <a:t> un service de qualité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275760" y="2564904"/>
              <a:ext cx="1688728" cy="1152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7200" smtClean="0">
                  <a:solidFill>
                    <a:schemeClr val="bg1"/>
                  </a:solidFill>
                </a:rPr>
                <a:t>S</a:t>
              </a:r>
              <a:endParaRPr lang="fr-FR" sz="7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3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processus </a:t>
            </a:r>
            <a:r>
              <a:rPr lang="fr-FR" smtClean="0"/>
              <a:t>de conception, de production et d’exploitation</a:t>
            </a:r>
            <a:endParaRPr lang="fr-FR" dirty="0" smtClean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1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Identifier les périmètres</a:t>
            </a:r>
            <a:endParaRPr lang="fr-FR" dirty="0"/>
          </a:p>
        </p:txBody>
      </p:sp>
      <p:pic>
        <p:nvPicPr>
          <p:cNvPr id="14338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6792"/>
            <a:ext cx="4704457" cy="509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87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7504" y="5157192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Consultant, chef de projet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68000" y="5157192"/>
            <a:ext cx="2268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UX Designer, DA, </a:t>
            </a:r>
            <a:br>
              <a:rPr lang="fr-FR" b="1" smtClean="0">
                <a:solidFill>
                  <a:schemeClr val="tx1"/>
                </a:solidFill>
              </a:rPr>
            </a:br>
            <a:r>
              <a:rPr lang="fr-FR" b="1" smtClean="0">
                <a:solidFill>
                  <a:schemeClr val="tx1"/>
                </a:solidFill>
              </a:rPr>
              <a:t>Chef de projet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08000" y="5157192"/>
            <a:ext cx="2196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Développeur, intégrateur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76000" y="5157193"/>
            <a:ext cx="2196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Chef de produit</a:t>
            </a:r>
          </a:p>
        </p:txBody>
      </p:sp>
      <p:sp>
        <p:nvSpPr>
          <p:cNvPr id="23" name="Isosceles Triangle 38"/>
          <p:cNvSpPr/>
          <p:nvPr/>
        </p:nvSpPr>
        <p:spPr>
          <a:xfrm flipV="1">
            <a:off x="7344308" y="5013176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4" name="Isosceles Triangle 40"/>
          <p:cNvSpPr/>
          <p:nvPr/>
        </p:nvSpPr>
        <p:spPr>
          <a:xfrm flipV="1">
            <a:off x="2793879" y="5013176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5" name="Isosceles Triangle 42"/>
          <p:cNvSpPr/>
          <p:nvPr/>
        </p:nvSpPr>
        <p:spPr>
          <a:xfrm flipV="1">
            <a:off x="518664" y="5013176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6" name="Isosceles Triangle 38"/>
          <p:cNvSpPr/>
          <p:nvPr/>
        </p:nvSpPr>
        <p:spPr>
          <a:xfrm flipV="1">
            <a:off x="5069094" y="5013176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504" y="3140968"/>
            <a:ext cx="2081704" cy="201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smtClean="0">
                <a:solidFill>
                  <a:schemeClr val="tx1"/>
                </a:solidFill>
              </a:rPr>
              <a:t>Formaliser un cahier des charges, base de discussion entre MOE et MOA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8000" y="3140968"/>
            <a:ext cx="2268000" cy="201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Traduire le besoin en spécifications fonctionnelles, ergonomiques et graphiques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8000" y="3140968"/>
            <a:ext cx="2196000" cy="201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Développer les fonctions et interfaces détaillées dans les spécifications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76000" y="3140968"/>
            <a:ext cx="2196000" cy="201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Faire évoluer les contenus et services et les interfaces liées</a:t>
            </a:r>
          </a:p>
        </p:txBody>
      </p:sp>
      <p:sp>
        <p:nvSpPr>
          <p:cNvPr id="16" name="Isosceles Triangle 38"/>
          <p:cNvSpPr/>
          <p:nvPr/>
        </p:nvSpPr>
        <p:spPr>
          <a:xfrm flipV="1">
            <a:off x="7343930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18" name="Isosceles Triangle 40"/>
          <p:cNvSpPr/>
          <p:nvPr/>
        </p:nvSpPr>
        <p:spPr>
          <a:xfrm flipV="1">
            <a:off x="2793501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0" name="Isosceles Triangle 42"/>
          <p:cNvSpPr/>
          <p:nvPr/>
        </p:nvSpPr>
        <p:spPr>
          <a:xfrm flipV="1">
            <a:off x="518286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 l’idée au cahier des charges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68000" y="2204863"/>
            <a:ext cx="2268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Du cahier des charges aux spécifications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8000" y="2204863"/>
            <a:ext cx="2196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Des spécifications à la livraison</a:t>
            </a: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6000" y="2204864"/>
            <a:ext cx="2196000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 la livraison à…</a:t>
            </a:r>
          </a:p>
        </p:txBody>
      </p:sp>
      <p:sp>
        <p:nvSpPr>
          <p:cNvPr id="21" name="Isosceles Triangle 38"/>
          <p:cNvSpPr/>
          <p:nvPr/>
        </p:nvSpPr>
        <p:spPr>
          <a:xfrm flipV="1">
            <a:off x="5068716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7504" y="5301209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Consultant, chef de projet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25" name="Isosceles Triangle 42"/>
          <p:cNvSpPr/>
          <p:nvPr/>
        </p:nvSpPr>
        <p:spPr>
          <a:xfrm flipV="1">
            <a:off x="518664" y="5157193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504" y="3140968"/>
            <a:ext cx="2081704" cy="2160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smtClean="0">
                <a:solidFill>
                  <a:schemeClr val="tx1"/>
                </a:solidFill>
              </a:rPr>
              <a:t>Formaliser un cahier des charges, base de discussion entre MOE et MOA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Isosceles Triangle 42"/>
          <p:cNvSpPr/>
          <p:nvPr/>
        </p:nvSpPr>
        <p:spPr>
          <a:xfrm flipV="1">
            <a:off x="518286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 l’idée au cahier des charges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50220" y="2204863"/>
            <a:ext cx="6786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chemeClr val="accent5"/>
                </a:solidFill>
              </a:rPr>
              <a:t>Enjeux du cahier des charges</a:t>
            </a:r>
          </a:p>
          <a:p>
            <a:endParaRPr lang="fr-FR" sz="2400" smtClean="0"/>
          </a:p>
          <a:p>
            <a:r>
              <a:rPr lang="fr-FR" sz="2400" smtClean="0"/>
              <a:t>Le cahier des charges est avant-tout un document de communication par lequel les acteurs du projet (MOA, MOE) s’entendent sur un périmètre, une méthode, un délais et un coût. </a:t>
            </a:r>
          </a:p>
          <a:p>
            <a:endParaRPr lang="fr-FR" sz="2400"/>
          </a:p>
          <a:p>
            <a:r>
              <a:rPr lang="fr-FR" sz="2400" smtClean="0"/>
              <a:t>Le cahier des charges doit </a:t>
            </a:r>
            <a:r>
              <a:rPr lang="fr-FR" sz="2400" b="1" smtClean="0"/>
              <a:t>contextualiser </a:t>
            </a:r>
            <a:r>
              <a:rPr lang="fr-FR" sz="2400" smtClean="0"/>
              <a:t>la demande, </a:t>
            </a:r>
            <a:r>
              <a:rPr lang="fr-FR" sz="2400" b="1" smtClean="0"/>
              <a:t>prioriser </a:t>
            </a:r>
            <a:r>
              <a:rPr lang="fr-FR" sz="2400" smtClean="0"/>
              <a:t>les besoins et </a:t>
            </a:r>
            <a:r>
              <a:rPr lang="fr-FR" sz="2400" b="1" smtClean="0"/>
              <a:t>expliciter </a:t>
            </a:r>
            <a:r>
              <a:rPr lang="fr-FR" sz="2400" smtClean="0"/>
              <a:t>les éléments attendus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50220" y="2204863"/>
            <a:ext cx="6786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chemeClr val="accent5"/>
                </a:solidFill>
              </a:rPr>
              <a:t>Enjeux des spécifications</a:t>
            </a:r>
          </a:p>
          <a:p>
            <a:endParaRPr lang="fr-FR" sz="2400" smtClean="0"/>
          </a:p>
          <a:p>
            <a:endParaRPr lang="fr-FR"/>
          </a:p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107504" y="5301209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UX Designer, DA, </a:t>
            </a:r>
            <a:br>
              <a:rPr lang="fr-FR" b="1" smtClean="0">
                <a:solidFill>
                  <a:schemeClr val="tx1"/>
                </a:solidFill>
              </a:rPr>
            </a:br>
            <a:r>
              <a:rPr lang="fr-FR" b="1" smtClean="0">
                <a:solidFill>
                  <a:schemeClr val="tx1"/>
                </a:solidFill>
              </a:rPr>
              <a:t>Chef de projet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39" name="Isosceles Triangle 40"/>
          <p:cNvSpPr/>
          <p:nvPr/>
        </p:nvSpPr>
        <p:spPr>
          <a:xfrm flipV="1">
            <a:off x="561375" y="5157193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7504" y="3140968"/>
            <a:ext cx="2081704" cy="2160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Traduire le besoin en spécifications fonctionnelles, ergonomiques et graphiques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560997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Du cahier des charges aux spécifications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6588224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Réalisation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483768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Besoin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572000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Specificati°</a:t>
            </a:r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69" name="Connecteur droit avec flèche 68"/>
          <p:cNvCxnSpPr>
            <a:stCxn id="11" idx="3"/>
            <a:endCxn id="52" idx="1"/>
          </p:cNvCxnSpPr>
          <p:nvPr/>
        </p:nvCxnSpPr>
        <p:spPr>
          <a:xfrm>
            <a:off x="3851920" y="3171004"/>
            <a:ext cx="72008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52" idx="3"/>
            <a:endCxn id="53" idx="1"/>
          </p:cNvCxnSpPr>
          <p:nvPr/>
        </p:nvCxnSpPr>
        <p:spPr>
          <a:xfrm>
            <a:off x="5940152" y="3171004"/>
            <a:ext cx="64807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à coins arrondis 75"/>
          <p:cNvSpPr/>
          <p:nvPr/>
        </p:nvSpPr>
        <p:spPr>
          <a:xfrm>
            <a:off x="6588224" y="41490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Réalisation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7" name="Rectangle à coins arrondis 76"/>
          <p:cNvSpPr/>
          <p:nvPr/>
        </p:nvSpPr>
        <p:spPr>
          <a:xfrm>
            <a:off x="2483768" y="3717032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Besoin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8" name="Rectangle à coins arrondis 77"/>
          <p:cNvSpPr/>
          <p:nvPr/>
        </p:nvSpPr>
        <p:spPr>
          <a:xfrm>
            <a:off x="4572000" y="41490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Specificati°</a:t>
            </a:r>
          </a:p>
        </p:txBody>
      </p:sp>
      <p:cxnSp>
        <p:nvCxnSpPr>
          <p:cNvPr id="79" name="Connecteur en angle 78"/>
          <p:cNvCxnSpPr>
            <a:stCxn id="77" idx="3"/>
            <a:endCxn id="78" idx="1"/>
          </p:cNvCxnSpPr>
          <p:nvPr/>
        </p:nvCxnSpPr>
        <p:spPr>
          <a:xfrm>
            <a:off x="3851920" y="3933056"/>
            <a:ext cx="720080" cy="432048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78" idx="3"/>
            <a:endCxn id="76" idx="1"/>
          </p:cNvCxnSpPr>
          <p:nvPr/>
        </p:nvCxnSpPr>
        <p:spPr>
          <a:xfrm>
            <a:off x="5940152" y="4365104"/>
            <a:ext cx="64807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2250220" y="4581128"/>
            <a:ext cx="678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/>
          </a:p>
          <a:p>
            <a:r>
              <a:rPr lang="fr-FR" sz="2400" smtClean="0"/>
              <a:t>Un écart entre le besoin et la spécification entraînera avec certitude un écart dans la réalisation</a:t>
            </a:r>
          </a:p>
          <a:p>
            <a:endParaRPr lang="fr-FR"/>
          </a:p>
          <a:p>
            <a:endParaRPr lang="fr-FR"/>
          </a:p>
        </p:txBody>
      </p:sp>
      <p:cxnSp>
        <p:nvCxnSpPr>
          <p:cNvPr id="82" name="Connecteur droit avec flèche 81"/>
          <p:cNvCxnSpPr/>
          <p:nvPr/>
        </p:nvCxnSpPr>
        <p:spPr>
          <a:xfrm>
            <a:off x="4284072" y="3933056"/>
            <a:ext cx="230415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50220" y="2204863"/>
            <a:ext cx="6786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chemeClr val="accent5"/>
                </a:solidFill>
              </a:rPr>
              <a:t>Enjeux des spécifications</a:t>
            </a:r>
          </a:p>
          <a:p>
            <a:endParaRPr lang="fr-FR" sz="2400" smtClean="0"/>
          </a:p>
          <a:p>
            <a:endParaRPr lang="fr-FR"/>
          </a:p>
          <a:p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107504" y="5301209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UX Designer, DA, </a:t>
            </a:r>
            <a:br>
              <a:rPr lang="fr-FR" b="1" smtClean="0">
                <a:solidFill>
                  <a:schemeClr val="tx1"/>
                </a:solidFill>
              </a:rPr>
            </a:br>
            <a:r>
              <a:rPr lang="fr-FR" b="1" smtClean="0">
                <a:solidFill>
                  <a:schemeClr val="tx1"/>
                </a:solidFill>
              </a:rPr>
              <a:t>Chef de projet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39" name="Isosceles Triangle 40"/>
          <p:cNvSpPr/>
          <p:nvPr/>
        </p:nvSpPr>
        <p:spPr>
          <a:xfrm flipV="1">
            <a:off x="561375" y="5157193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7504" y="3140968"/>
            <a:ext cx="2081704" cy="2160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smtClean="0">
                <a:solidFill>
                  <a:schemeClr val="tx1"/>
                </a:solidFill>
              </a:rPr>
              <a:t>Traduire le besoin en spécifications fonctionnelles, ergonomiques et graphiques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1" name="Isosceles Triangle 40"/>
          <p:cNvSpPr/>
          <p:nvPr/>
        </p:nvSpPr>
        <p:spPr>
          <a:xfrm flipV="1">
            <a:off x="560997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Du cahier des charges aux spécifications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6588224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Réalisation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483768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Besoin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572000" y="2954980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Specificati°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6588224" y="4146232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Réalisation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2483768" y="3717032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tx1"/>
                </a:solidFill>
              </a:rPr>
              <a:t>Besoin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4572000" y="3717032"/>
            <a:ext cx="1368152" cy="43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Specificati°</a:t>
            </a:r>
          </a:p>
        </p:txBody>
      </p:sp>
      <p:cxnSp>
        <p:nvCxnSpPr>
          <p:cNvPr id="61" name="Connecteur en angle 60"/>
          <p:cNvCxnSpPr>
            <a:stCxn id="59" idx="3"/>
            <a:endCxn id="57" idx="1"/>
          </p:cNvCxnSpPr>
          <p:nvPr/>
        </p:nvCxnSpPr>
        <p:spPr>
          <a:xfrm>
            <a:off x="5940152" y="3933056"/>
            <a:ext cx="648072" cy="429200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8" idx="3"/>
            <a:endCxn id="59" idx="1"/>
          </p:cNvCxnSpPr>
          <p:nvPr/>
        </p:nvCxnSpPr>
        <p:spPr>
          <a:xfrm>
            <a:off x="3851920" y="3933056"/>
            <a:ext cx="72008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11" idx="3"/>
            <a:endCxn id="52" idx="1"/>
          </p:cNvCxnSpPr>
          <p:nvPr/>
        </p:nvCxnSpPr>
        <p:spPr>
          <a:xfrm>
            <a:off x="3851920" y="3171004"/>
            <a:ext cx="72008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52" idx="3"/>
            <a:endCxn id="53" idx="1"/>
          </p:cNvCxnSpPr>
          <p:nvPr/>
        </p:nvCxnSpPr>
        <p:spPr>
          <a:xfrm>
            <a:off x="5940152" y="3171004"/>
            <a:ext cx="64807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250220" y="4581128"/>
            <a:ext cx="678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/>
          </a:p>
          <a:p>
            <a:r>
              <a:rPr lang="fr-FR" sz="2400" smtClean="0"/>
              <a:t>Un écart entre la spécification et la réalisation est une anomalie qui devra être corrigée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0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</a:t>
            </a:r>
            <a:r>
              <a:rPr lang="en-US" dirty="0" smtClean="0"/>
              <a:t>p</a:t>
            </a:r>
            <a:r>
              <a:rPr lang="fr-FR" dirty="0" err="1" smtClean="0"/>
              <a:t>quast</a:t>
            </a:r>
            <a:r>
              <a:rPr lang="fr-FR" dirty="0" smtClean="0"/>
              <a:t> </a:t>
            </a:r>
            <a:r>
              <a:rPr lang="fr-FR" dirty="0" err="1" smtClean="0"/>
              <a:t>Certified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dirty="0" err="1"/>
              <a:t>Opquast</a:t>
            </a:r>
            <a:r>
              <a:rPr lang="fr-FR" dirty="0"/>
              <a:t> </a:t>
            </a:r>
            <a:r>
              <a:rPr lang="fr-FR" dirty="0" err="1"/>
              <a:t>Certified</a:t>
            </a:r>
            <a:r>
              <a:rPr lang="fr-FR" dirty="0"/>
              <a:t> est un test sur 1000 points permettant de </a:t>
            </a:r>
            <a:r>
              <a:rPr lang="fr-FR" b="1" dirty="0"/>
              <a:t>vérifier le degré de maîtrise des meilleures pratiques du Web</a:t>
            </a:r>
            <a:r>
              <a:rPr lang="fr-FR" dirty="0"/>
              <a:t> </a:t>
            </a:r>
          </a:p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dirty="0"/>
              <a:t>Le certificat et le score obtenu au test atteste de </a:t>
            </a:r>
            <a:r>
              <a:rPr lang="fr-FR" b="1" dirty="0"/>
              <a:t>l’actualisation des connaissances et compétences Web</a:t>
            </a:r>
            <a:r>
              <a:rPr lang="fr-FR" dirty="0"/>
              <a:t> </a:t>
            </a:r>
          </a:p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dirty="0" err="1"/>
              <a:t>Opquast</a:t>
            </a:r>
            <a:r>
              <a:rPr lang="fr-FR" dirty="0"/>
              <a:t> </a:t>
            </a:r>
            <a:r>
              <a:rPr lang="fr-FR" dirty="0" err="1"/>
              <a:t>certified</a:t>
            </a:r>
            <a:r>
              <a:rPr lang="fr-FR" dirty="0"/>
              <a:t> est un outil de </a:t>
            </a:r>
            <a:r>
              <a:rPr lang="fr-FR" b="1" dirty="0"/>
              <a:t>reconnaissance et d’appartenance à la communauté des meilleurs professionnels du Web</a:t>
            </a:r>
            <a:r>
              <a:rPr lang="fr-FR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85622"/>
            <a:ext cx="3652178" cy="517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3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27824" y="3140968"/>
            <a:ext cx="2034004" cy="2160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Développer les fonctions et interfaces détaillées dans les spécifications</a:t>
            </a:r>
          </a:p>
        </p:txBody>
      </p:sp>
      <p:sp>
        <p:nvSpPr>
          <p:cNvPr id="29" name="Isosceles Triangle 38"/>
          <p:cNvSpPr/>
          <p:nvPr/>
        </p:nvSpPr>
        <p:spPr>
          <a:xfrm flipV="1">
            <a:off x="481962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7824" y="5301209"/>
            <a:ext cx="20340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Développeur, intégrateur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7824" y="2220547"/>
            <a:ext cx="20340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Des spécifications à la livraison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50220" y="2204863"/>
            <a:ext cx="67862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chemeClr val="accent5"/>
                </a:solidFill>
              </a:rPr>
              <a:t>Enjeux du développement</a:t>
            </a:r>
          </a:p>
          <a:p>
            <a:endParaRPr lang="fr-FR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Le choix du CMS et de l’éditeur de texte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Le balisage correct des gabarits et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Les précaution d’usage avec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La qualité et la documentation du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L’usage de pré ou post processeurs….</a:t>
            </a:r>
          </a:p>
          <a:p>
            <a:endParaRPr lang="fr-FR" sz="2400" smtClean="0"/>
          </a:p>
          <a:p>
            <a:endParaRPr lang="fr-FR"/>
          </a:p>
          <a:p>
            <a:endParaRPr lang="fr-FR"/>
          </a:p>
        </p:txBody>
      </p:sp>
      <p:sp>
        <p:nvSpPr>
          <p:cNvPr id="26" name="Isosceles Triangle 38"/>
          <p:cNvSpPr/>
          <p:nvPr/>
        </p:nvSpPr>
        <p:spPr>
          <a:xfrm flipV="1">
            <a:off x="482340" y="5141509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27824" y="3140968"/>
            <a:ext cx="2034004" cy="2160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smtClean="0">
                <a:solidFill>
                  <a:schemeClr val="tx1"/>
                </a:solidFill>
              </a:rPr>
              <a:t>Développer les fonctions et interfaces détaillées dans les spécifications</a:t>
            </a:r>
          </a:p>
        </p:txBody>
      </p:sp>
      <p:sp>
        <p:nvSpPr>
          <p:cNvPr id="29" name="Isosceles Triangle 38"/>
          <p:cNvSpPr/>
          <p:nvPr/>
        </p:nvSpPr>
        <p:spPr>
          <a:xfrm flipV="1">
            <a:off x="481962" y="2996952"/>
            <a:ext cx="1260140" cy="36004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7824" y="5301209"/>
            <a:ext cx="20340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Développeur, intégrateur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7824" y="2220547"/>
            <a:ext cx="2034004" cy="936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b="1" smtClean="0">
                <a:solidFill>
                  <a:schemeClr val="tx1"/>
                </a:solidFill>
              </a:rPr>
              <a:t>Des spécifications à la livraison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Concevoir, produire, exploiter</a:t>
            </a:r>
            <a:endParaRPr lang="fr-FR"/>
          </a:p>
        </p:txBody>
      </p:sp>
      <p:sp>
        <p:nvSpPr>
          <p:cNvPr id="4" name="Pentagon 2"/>
          <p:cNvSpPr/>
          <p:nvPr/>
        </p:nvSpPr>
        <p:spPr>
          <a:xfrm>
            <a:off x="0" y="1556792"/>
            <a:ext cx="2411760" cy="504056"/>
          </a:xfrm>
          <a:prstGeom prst="homeP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Projection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250220" y="1556792"/>
            <a:ext cx="2448016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Conception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791808" y="1556792"/>
            <a:ext cx="2340000" cy="5040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Exploitation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8676456" y="1556792"/>
            <a:ext cx="467544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36000" y="1556792"/>
            <a:ext cx="2412264" cy="504056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smtClean="0">
                <a:solidFill>
                  <a:schemeClr val="bg1"/>
                </a:solidFill>
              </a:rPr>
              <a:t>Production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50220" y="2204863"/>
            <a:ext cx="67862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solidFill>
                  <a:schemeClr val="accent5"/>
                </a:solidFill>
              </a:rPr>
              <a:t>Enjeux de l’exploitation</a:t>
            </a:r>
          </a:p>
          <a:p>
            <a:endParaRPr lang="fr-FR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Gouvernance (métiers, acteurs…)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Gestion des corrections et évolutions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Calendrier et production éditoriale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Suivi des usages et des statistiques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smtClean="0"/>
              <a:t>Audit et évaluation en cours de production</a:t>
            </a:r>
          </a:p>
          <a:p>
            <a:endParaRPr lang="fr-FR" sz="2400" smtClean="0"/>
          </a:p>
          <a:p>
            <a:endParaRPr lang="fr-FR"/>
          </a:p>
          <a:p>
            <a:endParaRPr lang="fr-FR"/>
          </a:p>
        </p:txBody>
      </p:sp>
      <p:sp>
        <p:nvSpPr>
          <p:cNvPr id="26" name="Isosceles Triangle 38"/>
          <p:cNvSpPr/>
          <p:nvPr/>
        </p:nvSpPr>
        <p:spPr>
          <a:xfrm flipV="1">
            <a:off x="482340" y="5141509"/>
            <a:ext cx="1260140" cy="3600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Je veux une balançoire</a:t>
            </a:r>
            <a:endParaRPr lang="fr-FR"/>
          </a:p>
        </p:txBody>
      </p:sp>
      <p:pic>
        <p:nvPicPr>
          <p:cNvPr id="4" name="Content Placeholder 9" descr="gestion-projet.gi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0" b="49969"/>
          <a:stretch/>
        </p:blipFill>
        <p:spPr>
          <a:xfrm>
            <a:off x="81335" y="2081242"/>
            <a:ext cx="8963910" cy="33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Je veux une balançoire</a:t>
            </a:r>
            <a:endParaRPr lang="fr-FR"/>
          </a:p>
        </p:txBody>
      </p:sp>
      <p:pic>
        <p:nvPicPr>
          <p:cNvPr id="7" name="Content Placeholder 9" descr="gestion-projet.gif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75" b="784"/>
          <a:stretch/>
        </p:blipFill>
        <p:spPr>
          <a:xfrm>
            <a:off x="94804" y="2120156"/>
            <a:ext cx="8920029" cy="3260754"/>
          </a:xfrm>
        </p:spPr>
      </p:pic>
    </p:spTree>
    <p:extLst>
      <p:ext uri="{BB962C8B-B14F-4D97-AF65-F5344CB8AC3E}">
        <p14:creationId xmlns:p14="http://schemas.microsoft.com/office/powerpoint/2010/main" val="16731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Démarche qualité et prévention des risques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71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1520" y="6093296"/>
            <a:ext cx="8568952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riangle isocèle 9"/>
          <p:cNvSpPr/>
          <p:nvPr/>
        </p:nvSpPr>
        <p:spPr>
          <a:xfrm>
            <a:off x="251520" y="1484784"/>
            <a:ext cx="8568952" cy="4608512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239963" algn="ctr"/>
            <a:r>
              <a:rPr lang="fr-FR" sz="2800" dirty="0" smtClean="0"/>
              <a:t>BASIQUE</a:t>
            </a:r>
          </a:p>
          <a:p>
            <a:pPr algn="ctr"/>
            <a:endParaRPr lang="fr-FR" sz="20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 niveau de qualité ?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51520" y="6093296"/>
            <a:ext cx="1512168" cy="648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Accessible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033718" y="6093296"/>
            <a:ext cx="1512168" cy="648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Visible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815916" y="6093296"/>
            <a:ext cx="1512168" cy="648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Perceptible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598114" y="6093296"/>
            <a:ext cx="1512168" cy="648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Sécurisé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308304" y="6093296"/>
            <a:ext cx="1512168" cy="648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Performant</a:t>
            </a:r>
            <a:endParaRPr lang="fr-FR" dirty="0"/>
          </a:p>
        </p:txBody>
      </p:sp>
      <p:sp>
        <p:nvSpPr>
          <p:cNvPr id="11" name="Triangle isocèle 10"/>
          <p:cNvSpPr/>
          <p:nvPr/>
        </p:nvSpPr>
        <p:spPr>
          <a:xfrm>
            <a:off x="1511660" y="1484784"/>
            <a:ext cx="6048672" cy="324036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01700" algn="ctr"/>
            <a:r>
              <a:rPr lang="fr-FR" sz="2400" dirty="0" smtClean="0"/>
              <a:t>OPTIMAL</a:t>
            </a:r>
          </a:p>
          <a:p>
            <a:pPr algn="ctr"/>
            <a:endParaRPr lang="fr-FR" dirty="0"/>
          </a:p>
        </p:txBody>
      </p:sp>
      <p:sp>
        <p:nvSpPr>
          <p:cNvPr id="12" name="Triangle isocèle 11"/>
          <p:cNvSpPr/>
          <p:nvPr/>
        </p:nvSpPr>
        <p:spPr>
          <a:xfrm>
            <a:off x="2807804" y="1484784"/>
            <a:ext cx="3456384" cy="187220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EXCELLENT</a:t>
            </a:r>
            <a:endParaRPr lang="fr-FR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5013176"/>
            <a:ext cx="2304256" cy="74096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588224" y="267033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! </a:t>
            </a:r>
            <a:r>
              <a:rPr lang="fr-F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Surqualité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?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83568" y="5661248"/>
            <a:ext cx="1134704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069914" y="4995174"/>
            <a:ext cx="1134704" cy="8820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438066" y="4328228"/>
            <a:ext cx="1134704" cy="15490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806218" y="3645024"/>
            <a:ext cx="1134704" cy="22322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74370" y="2995211"/>
            <a:ext cx="1134704" cy="2882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La prévention des risques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mtClean="0"/>
              <a:t>Une démarche pragmatique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683568" y="2348880"/>
            <a:ext cx="0" cy="35283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83568" y="5877272"/>
            <a:ext cx="734481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27584" y="234888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Coût de correction des  erreurs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7452320" y="6021288"/>
            <a:ext cx="179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Avancement dans le projet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47949" y="6021287"/>
            <a:ext cx="1259755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016101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err="1"/>
              <a:t>Spécificat</a:t>
            </a:r>
            <a:r>
              <a:rPr lang="fr-FR" dirty="0"/>
              <a:t>°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384253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smtClean="0"/>
              <a:t>Design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752405" y="6021288"/>
            <a:ext cx="1259755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err="1" smtClean="0"/>
              <a:t>Develop</a:t>
            </a:r>
            <a:r>
              <a:rPr lang="fr-FR" baseline="30000" dirty="0" err="1" smtClean="0"/>
              <a:t>mnt</a:t>
            </a:r>
            <a:r>
              <a:rPr lang="fr-FR" dirty="0" smtClean="0"/>
              <a:t> Intégration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120557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smtClean="0"/>
              <a:t>Vie du site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987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156176" y="5661248"/>
            <a:ext cx="1134704" cy="2160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3568" y="2780928"/>
            <a:ext cx="1134704" cy="5760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</a:rPr>
              <a:t>BP traitées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38066" y="4328228"/>
            <a:ext cx="1134704" cy="15490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3645024"/>
            <a:ext cx="1134704" cy="2232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3568" y="3356992"/>
            <a:ext cx="1134704" cy="2520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BP restant à intégrer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 les critères par étapes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démarche pragmatique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83568" y="5877272"/>
            <a:ext cx="7344816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452320" y="6021288"/>
            <a:ext cx="179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Avancement dans le projet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47949" y="6021287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err="1"/>
              <a:t>Spécificat</a:t>
            </a:r>
            <a:r>
              <a:rPr lang="fr-FR" dirty="0"/>
              <a:t>°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016101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smtClean="0"/>
              <a:t>Design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384253" y="6021288"/>
            <a:ext cx="1259755" cy="626701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err="1"/>
              <a:t>Develop</a:t>
            </a:r>
            <a:r>
              <a:rPr lang="fr-FR" baseline="30000" dirty="0" err="1"/>
              <a:t>mnt</a:t>
            </a:r>
            <a:r>
              <a:rPr lang="fr-FR" dirty="0"/>
              <a:t> Intégration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752405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smtClean="0"/>
              <a:t>Editorial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120557" y="6021288"/>
            <a:ext cx="1259755" cy="349702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fr-FR" dirty="0" smtClean="0"/>
              <a:t>Etc..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4788024" y="5048309"/>
            <a:ext cx="1134704" cy="8289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51720" y="2780928"/>
            <a:ext cx="1134704" cy="864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37296" y="2782637"/>
            <a:ext cx="1134704" cy="15490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88024" y="2780928"/>
            <a:ext cx="1134704" cy="22691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56176" y="2780928"/>
            <a:ext cx="1134704" cy="29171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544" y="2443534"/>
            <a:ext cx="4104456" cy="553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b="1" smtClean="0"/>
              <a:t>Coût de la Non Qualité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5004048" y="2443534"/>
            <a:ext cx="3888432" cy="553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b="1" smtClean="0"/>
              <a:t>Coût d’Obtention de la Qualité</a:t>
            </a:r>
            <a:endParaRPr lang="fr-FR" b="1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Tout a un coût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3140968"/>
            <a:ext cx="41044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/>
              <a:t>Corrections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000" dirty="0"/>
              <a:t>Erreurs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000" dirty="0"/>
              <a:t>Réclamations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000" dirty="0" smtClean="0"/>
              <a:t>Temps </a:t>
            </a:r>
            <a:r>
              <a:rPr lang="fr-FR" sz="2000" dirty="0"/>
              <a:t>perdu </a:t>
            </a:r>
            <a:r>
              <a:rPr lang="fr-FR" sz="2000" dirty="0" smtClean="0"/>
              <a:t>et abandon des utilisateurs</a:t>
            </a:r>
            <a:endParaRPr lang="fr-FR" sz="2000" dirty="0"/>
          </a:p>
          <a:p>
            <a:pPr marL="342900" indent="-342900">
              <a:buFont typeface="Wingdings" charset="2"/>
              <a:buChar char="§"/>
            </a:pPr>
            <a:r>
              <a:rPr lang="fr-FR" sz="2000" dirty="0" smtClean="0"/>
              <a:t>Détérioration image de marque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000" dirty="0" err="1" smtClean="0"/>
              <a:t>Surqualité</a:t>
            </a:r>
            <a:r>
              <a:rPr lang="fr-FR" sz="2000" dirty="0"/>
              <a:t>, sur-spécification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000" dirty="0"/>
              <a:t>etc</a:t>
            </a:r>
            <a:r>
              <a:rPr lang="fr-FR" sz="2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4048" y="3140968"/>
            <a:ext cx="38884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smtClean="0"/>
              <a:t>Formation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Spécification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 smtClean="0"/>
              <a:t>Revue</a:t>
            </a:r>
            <a:r>
              <a:rPr lang="fr-FR" sz="2000" dirty="0"/>
              <a:t>, test, </a:t>
            </a:r>
            <a:r>
              <a:rPr lang="fr-FR" sz="2000" dirty="0" smtClean="0"/>
              <a:t>recette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Procédure</a:t>
            </a:r>
            <a:r>
              <a:rPr lang="fr-FR" sz="2000" dirty="0"/>
              <a:t>, mode </a:t>
            </a:r>
            <a:r>
              <a:rPr lang="fr-FR" sz="2000" dirty="0" err="1" smtClean="0"/>
              <a:t>opératoires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 smtClean="0"/>
              <a:t>Outils</a:t>
            </a:r>
            <a:r>
              <a:rPr lang="fr-FR" sz="2000" dirty="0"/>
              <a:t>, </a:t>
            </a:r>
            <a:r>
              <a:rPr lang="fr-FR" sz="2000" dirty="0" smtClean="0"/>
              <a:t>mesure, </a:t>
            </a:r>
            <a:r>
              <a:rPr lang="fr-FR" sz="2000" dirty="0" err="1" smtClean="0"/>
              <a:t>traçabilite</a:t>
            </a:r>
            <a:r>
              <a:rPr lang="fr-FR" sz="2000" dirty="0" smtClean="0"/>
              <a:t>́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 smtClean="0"/>
              <a:t>Communication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 smtClean="0"/>
              <a:t>Veille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</a:t>
            </a:r>
            <a:r>
              <a:rPr lang="fr-FR" sz="2000" dirty="0" err="1" smtClean="0">
                <a:effectLst/>
              </a:rPr>
              <a:t>tc</a:t>
            </a:r>
            <a:r>
              <a:rPr lang="fr-FR" sz="2000" dirty="0" smtClean="0">
                <a:effectLst/>
              </a:rPr>
              <a:t>.</a:t>
            </a:r>
            <a:endParaRPr lang="fr-FR" sz="2000" dirty="0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1881991"/>
            <a:ext cx="4104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 smtClean="0"/>
              <a:t>CNQ</a:t>
            </a:r>
            <a:endParaRPr lang="fr-FR" sz="4400" dirty="0"/>
          </a:p>
        </p:txBody>
      </p:sp>
      <p:sp>
        <p:nvSpPr>
          <p:cNvPr id="7" name="Rectangle 6"/>
          <p:cNvSpPr/>
          <p:nvPr/>
        </p:nvSpPr>
        <p:spPr>
          <a:xfrm>
            <a:off x="5004048" y="1881991"/>
            <a:ext cx="38884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 smtClean="0"/>
              <a:t>COQ</a:t>
            </a:r>
            <a:endParaRPr lang="fr-FR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99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a un coût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Quelle maison est la plus chère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Pourquoi  ?</a:t>
            </a:r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" b="13116"/>
          <a:stretch/>
        </p:blipFill>
        <p:spPr bwMode="auto">
          <a:xfrm>
            <a:off x="0" y="2517235"/>
            <a:ext cx="4501703" cy="263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59" y="2517235"/>
            <a:ext cx="4525641" cy="263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1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La certification </a:t>
            </a:r>
            <a:endParaRPr lang="fr-FR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562021"/>
              </p:ext>
            </p:extLst>
          </p:nvPr>
        </p:nvGraphicFramePr>
        <p:xfrm>
          <a:off x="395536" y="1600199"/>
          <a:ext cx="8424936" cy="4831915"/>
        </p:xfrm>
        <a:graphic>
          <a:graphicData uri="http://schemas.openxmlformats.org/drawingml/2006/table">
            <a:tbl>
              <a:tblPr/>
              <a:tblGrid>
                <a:gridCol w="2304256"/>
                <a:gridCol w="6120680"/>
              </a:tblGrid>
              <a:tr h="186638">
                <a:tc>
                  <a:txBody>
                    <a:bodyPr/>
                    <a:lstStyle/>
                    <a:p>
                      <a:r>
                        <a:rPr lang="fr-FR" sz="2400" b="1" dirty="0"/>
                        <a:t>Score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Niveau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572">
                <a:tc>
                  <a:txBody>
                    <a:bodyPr/>
                    <a:lstStyle/>
                    <a:p>
                      <a:r>
                        <a:rPr lang="fr-FR" sz="2000" dirty="0"/>
                        <a:t>Supérieur à 900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2000" dirty="0"/>
                        <a:t>Entre 800 et 899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2000" dirty="0"/>
                        <a:t>Entre 700 et 799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2000" dirty="0"/>
                        <a:t>Entre 600 et 699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2000" dirty="0"/>
                        <a:t>Entre 500 à 599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2000" dirty="0"/>
                        <a:t>Moins de 500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0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" b="4155"/>
          <a:stretch/>
        </p:blipFill>
        <p:spPr bwMode="auto">
          <a:xfrm>
            <a:off x="4642296" y="2517236"/>
            <a:ext cx="4501703" cy="2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Tout a un coût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Quelle le salon le plus cher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Pourquoi  ?</a:t>
            </a:r>
            <a:endParaRPr lang="fr-FR" dirty="0"/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8217" b="22337"/>
          <a:stretch/>
        </p:blipFill>
        <p:spPr bwMode="auto">
          <a:xfrm>
            <a:off x="0" y="2517236"/>
            <a:ext cx="4501703" cy="26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/>
          </p:cNvSpPr>
          <p:nvPr/>
        </p:nvSpPr>
        <p:spPr bwMode="auto">
          <a:xfrm>
            <a:off x="755585" y="2427892"/>
            <a:ext cx="3282254" cy="4154313"/>
          </a:xfrm>
          <a:prstGeom prst="rect">
            <a:avLst/>
          </a:prstGeom>
          <a:solidFill>
            <a:srgbClr val="FFFFFF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65" name="AutoShape 4"/>
          <p:cNvSpPr>
            <a:spLocks/>
          </p:cNvSpPr>
          <p:nvPr/>
        </p:nvSpPr>
        <p:spPr bwMode="auto">
          <a:xfrm>
            <a:off x="2475665" y="2882190"/>
            <a:ext cx="1418854" cy="331514"/>
          </a:xfrm>
          <a:prstGeom prst="roundRect">
            <a:avLst>
              <a:gd name="adj" fmla="val 14602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66" name="AutoShape 5"/>
          <p:cNvSpPr>
            <a:spLocks/>
          </p:cNvSpPr>
          <p:nvPr/>
        </p:nvSpPr>
        <p:spPr bwMode="auto">
          <a:xfrm>
            <a:off x="2475665" y="3468200"/>
            <a:ext cx="1418854" cy="331515"/>
          </a:xfrm>
          <a:prstGeom prst="roundRect">
            <a:avLst>
              <a:gd name="adj" fmla="val 13074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67" name="AutoShape 6"/>
          <p:cNvSpPr>
            <a:spLocks/>
          </p:cNvSpPr>
          <p:nvPr/>
        </p:nvSpPr>
        <p:spPr bwMode="auto">
          <a:xfrm>
            <a:off x="2475665" y="4053094"/>
            <a:ext cx="1418854" cy="331515"/>
          </a:xfrm>
          <a:prstGeom prst="roundRect">
            <a:avLst>
              <a:gd name="adj" fmla="val 12000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68" name="AutoShape 7"/>
          <p:cNvSpPr>
            <a:spLocks/>
          </p:cNvSpPr>
          <p:nvPr/>
        </p:nvSpPr>
        <p:spPr bwMode="auto">
          <a:xfrm>
            <a:off x="2475665" y="4640222"/>
            <a:ext cx="1418854" cy="1115095"/>
          </a:xfrm>
          <a:prstGeom prst="roundRect">
            <a:avLst>
              <a:gd name="adj" fmla="val 4690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69" name="Rectangle 8"/>
          <p:cNvSpPr>
            <a:spLocks/>
          </p:cNvSpPr>
          <p:nvPr/>
        </p:nvSpPr>
        <p:spPr bwMode="auto">
          <a:xfrm>
            <a:off x="1476975" y="2858974"/>
            <a:ext cx="912425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Nom :</a:t>
            </a:r>
          </a:p>
        </p:txBody>
      </p:sp>
      <p:sp>
        <p:nvSpPr>
          <p:cNvPr id="66570" name="Rectangle 9"/>
          <p:cNvSpPr>
            <a:spLocks/>
          </p:cNvSpPr>
          <p:nvPr/>
        </p:nvSpPr>
        <p:spPr bwMode="auto">
          <a:xfrm>
            <a:off x="1043810" y="3444984"/>
            <a:ext cx="1335618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Prénom :</a:t>
            </a:r>
          </a:p>
        </p:txBody>
      </p:sp>
      <p:sp>
        <p:nvSpPr>
          <p:cNvPr id="66571" name="Rectangle 10"/>
          <p:cNvSpPr>
            <a:spLocks/>
          </p:cNvSpPr>
          <p:nvPr/>
        </p:nvSpPr>
        <p:spPr bwMode="auto">
          <a:xfrm>
            <a:off x="1086901" y="4030995"/>
            <a:ext cx="1290735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Société :</a:t>
            </a:r>
          </a:p>
        </p:txBody>
      </p:sp>
      <p:sp>
        <p:nvSpPr>
          <p:cNvPr id="66572" name="Rectangle 11"/>
          <p:cNvSpPr>
            <a:spLocks/>
          </p:cNvSpPr>
          <p:nvPr/>
        </p:nvSpPr>
        <p:spPr bwMode="auto">
          <a:xfrm>
            <a:off x="886285" y="4619238"/>
            <a:ext cx="1479888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Message :</a:t>
            </a:r>
          </a:p>
        </p:txBody>
      </p:sp>
      <p:sp>
        <p:nvSpPr>
          <p:cNvPr id="66573" name="Rectangle 12"/>
          <p:cNvSpPr>
            <a:spLocks/>
          </p:cNvSpPr>
          <p:nvPr/>
        </p:nvSpPr>
        <p:spPr bwMode="auto">
          <a:xfrm>
            <a:off x="755585" y="382563"/>
            <a:ext cx="3181380" cy="61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3900" b="1">
                <a:solidFill>
                  <a:srgbClr val="FFFFFF"/>
                </a:solidFill>
              </a:rPr>
              <a:t>Formulaire A</a:t>
            </a:r>
          </a:p>
        </p:txBody>
      </p:sp>
      <p:sp>
        <p:nvSpPr>
          <p:cNvPr id="66574" name="Rectangle 13"/>
          <p:cNvSpPr>
            <a:spLocks/>
          </p:cNvSpPr>
          <p:nvPr/>
        </p:nvSpPr>
        <p:spPr bwMode="auto">
          <a:xfrm>
            <a:off x="5225117" y="382563"/>
            <a:ext cx="3199911" cy="61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3900" b="1">
                <a:solidFill>
                  <a:srgbClr val="FFFFFF"/>
                </a:solidFill>
              </a:rPr>
              <a:t>Formulaire B</a:t>
            </a:r>
          </a:p>
        </p:txBody>
      </p:sp>
      <p:grpSp>
        <p:nvGrpSpPr>
          <p:cNvPr id="66575" name="Group 14"/>
          <p:cNvGrpSpPr>
            <a:grpSpLocks/>
          </p:cNvGrpSpPr>
          <p:nvPr/>
        </p:nvGrpSpPr>
        <p:grpSpPr bwMode="auto">
          <a:xfrm>
            <a:off x="2445528" y="5970745"/>
            <a:ext cx="1182067" cy="395139"/>
            <a:chOff x="0" y="0"/>
            <a:chExt cx="1681031" cy="561381"/>
          </a:xfrm>
        </p:grpSpPr>
        <p:sp>
          <p:nvSpPr>
            <p:cNvPr id="66588" name="AutoShape 15"/>
            <p:cNvSpPr>
              <a:spLocks/>
            </p:cNvSpPr>
            <p:nvPr/>
          </p:nvSpPr>
          <p:spPr bwMode="auto">
            <a:xfrm>
              <a:off x="0" y="0"/>
              <a:ext cx="1681031" cy="561381"/>
            </a:xfrm>
            <a:prstGeom prst="roundRect">
              <a:avLst>
                <a:gd name="adj" fmla="val 14282"/>
              </a:avLst>
            </a:prstGeom>
            <a:solidFill>
              <a:srgbClr val="DDDDDD"/>
            </a:solidFill>
            <a:ln w="25400">
              <a:solidFill>
                <a:srgbClr val="53535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indent="80963"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1pPr>
              <a:lvl2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2pPr>
              <a:lvl3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3pPr>
              <a:lvl4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4pPr>
              <a:lvl5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5pPr>
              <a:lvl6pPr marL="4968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6pPr>
              <a:lvl7pPr marL="9540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7pPr>
              <a:lvl8pPr marL="14112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8pPr>
              <a:lvl9pPr marL="18684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9pPr>
            </a:lstStyle>
            <a:p>
              <a:pPr algn="ctr" eaLnBrk="1"/>
              <a:endParaRPr lang="fr-FR" altLang="fr-FR" sz="1500" b="1"/>
            </a:p>
          </p:txBody>
        </p:sp>
        <p:sp>
          <p:nvSpPr>
            <p:cNvPr id="66589" name="Rectangle 16"/>
            <p:cNvSpPr>
              <a:spLocks/>
            </p:cNvSpPr>
            <p:nvPr/>
          </p:nvSpPr>
          <p:spPr bwMode="auto">
            <a:xfrm>
              <a:off x="23480" y="64199"/>
              <a:ext cx="1634070" cy="473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>
              <a:spAutoFit/>
            </a:bodyPr>
            <a:lstStyle>
              <a:lvl1pPr indent="39688"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1pPr>
              <a:lvl2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2pPr>
              <a:lvl3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3pPr>
              <a:lvl4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4pPr>
              <a:lvl5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5pPr>
              <a:lvl6pPr marL="4968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6pPr>
              <a:lvl7pPr marL="9540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7pPr>
              <a:lvl8pPr marL="14112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8pPr>
              <a:lvl9pPr marL="18684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9pPr>
            </a:lstStyle>
            <a:p>
              <a:pPr algn="ctr" eaLnBrk="1"/>
              <a:r>
                <a:rPr lang="fr-FR" altLang="fr-FR" sz="1500" b="1"/>
                <a:t>Envoyer</a:t>
              </a:r>
            </a:p>
          </p:txBody>
        </p:sp>
      </p:grpSp>
      <p:sp>
        <p:nvSpPr>
          <p:cNvPr id="66576" name="Rectangle 17"/>
          <p:cNvSpPr>
            <a:spLocks/>
          </p:cNvSpPr>
          <p:nvPr/>
        </p:nvSpPr>
        <p:spPr bwMode="auto">
          <a:xfrm>
            <a:off x="5234939" y="2427892"/>
            <a:ext cx="3282255" cy="4154313"/>
          </a:xfrm>
          <a:prstGeom prst="rect">
            <a:avLst/>
          </a:prstGeom>
          <a:solidFill>
            <a:srgbClr val="FFFFFF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77" name="AutoShape 18"/>
          <p:cNvSpPr>
            <a:spLocks/>
          </p:cNvSpPr>
          <p:nvPr/>
        </p:nvSpPr>
        <p:spPr bwMode="auto">
          <a:xfrm>
            <a:off x="6955021" y="2882190"/>
            <a:ext cx="1418157" cy="331514"/>
          </a:xfrm>
          <a:prstGeom prst="roundRect">
            <a:avLst>
              <a:gd name="adj" fmla="val 14602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78" name="AutoShape 19"/>
          <p:cNvSpPr>
            <a:spLocks/>
          </p:cNvSpPr>
          <p:nvPr/>
        </p:nvSpPr>
        <p:spPr bwMode="auto">
          <a:xfrm>
            <a:off x="6955021" y="3468200"/>
            <a:ext cx="1418157" cy="331515"/>
          </a:xfrm>
          <a:prstGeom prst="roundRect">
            <a:avLst>
              <a:gd name="adj" fmla="val 13074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79" name="AutoShape 20"/>
          <p:cNvSpPr>
            <a:spLocks/>
          </p:cNvSpPr>
          <p:nvPr/>
        </p:nvSpPr>
        <p:spPr bwMode="auto">
          <a:xfrm>
            <a:off x="6955021" y="4053094"/>
            <a:ext cx="1418157" cy="331515"/>
          </a:xfrm>
          <a:prstGeom prst="roundRect">
            <a:avLst>
              <a:gd name="adj" fmla="val 12000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80" name="AutoShape 21"/>
          <p:cNvSpPr>
            <a:spLocks/>
          </p:cNvSpPr>
          <p:nvPr/>
        </p:nvSpPr>
        <p:spPr bwMode="auto">
          <a:xfrm>
            <a:off x="6955021" y="4640222"/>
            <a:ext cx="1418157" cy="1115095"/>
          </a:xfrm>
          <a:prstGeom prst="roundRect">
            <a:avLst>
              <a:gd name="adj" fmla="val 4690"/>
            </a:avLst>
          </a:prstGeom>
          <a:solidFill>
            <a:srgbClr val="DDDDDD"/>
          </a:solidFill>
          <a:ln w="25400">
            <a:solidFill>
              <a:srgbClr val="535353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7" tIns="35717" rIns="35717" bIns="35717" anchor="ctr"/>
          <a:lstStyle>
            <a:lvl1pPr indent="80963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/>
            <a:endParaRPr lang="fr-FR" altLang="fr-FR" sz="270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581" name="Rectangle 22"/>
          <p:cNvSpPr>
            <a:spLocks/>
          </p:cNvSpPr>
          <p:nvPr/>
        </p:nvSpPr>
        <p:spPr bwMode="auto">
          <a:xfrm>
            <a:off x="5955770" y="2858974"/>
            <a:ext cx="912426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Nom :</a:t>
            </a:r>
          </a:p>
        </p:txBody>
      </p:sp>
      <p:sp>
        <p:nvSpPr>
          <p:cNvPr id="66582" name="Rectangle 23"/>
          <p:cNvSpPr>
            <a:spLocks/>
          </p:cNvSpPr>
          <p:nvPr/>
        </p:nvSpPr>
        <p:spPr bwMode="auto">
          <a:xfrm>
            <a:off x="5522048" y="3444984"/>
            <a:ext cx="1335618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Prénom :</a:t>
            </a:r>
          </a:p>
        </p:txBody>
      </p:sp>
      <p:sp>
        <p:nvSpPr>
          <p:cNvPr id="66583" name="Rectangle 24"/>
          <p:cNvSpPr>
            <a:spLocks/>
          </p:cNvSpPr>
          <p:nvPr/>
        </p:nvSpPr>
        <p:spPr bwMode="auto">
          <a:xfrm>
            <a:off x="5565698" y="4030995"/>
            <a:ext cx="1290735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Société :</a:t>
            </a:r>
          </a:p>
        </p:txBody>
      </p:sp>
      <p:sp>
        <p:nvSpPr>
          <p:cNvPr id="66584" name="Rectangle 25"/>
          <p:cNvSpPr>
            <a:spLocks/>
          </p:cNvSpPr>
          <p:nvPr/>
        </p:nvSpPr>
        <p:spPr bwMode="auto">
          <a:xfrm>
            <a:off x="5365082" y="4619238"/>
            <a:ext cx="1479888" cy="37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7" tIns="35717" rIns="35717" bIns="35717" anchor="ctr">
            <a:spAutoFit/>
          </a:bodyPr>
          <a:lstStyle>
            <a:lvl1pPr indent="39688"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eaLnBrk="0"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4968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9540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14112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1868488" indent="1371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ts val="773"/>
              </a:spcBef>
            </a:pPr>
            <a:r>
              <a:rPr lang="fr-FR" altLang="fr-FR" sz="2200" b="1">
                <a:solidFill>
                  <a:srgbClr val="535353"/>
                </a:solidFill>
              </a:rPr>
              <a:t>Message :</a:t>
            </a:r>
          </a:p>
        </p:txBody>
      </p:sp>
      <p:grpSp>
        <p:nvGrpSpPr>
          <p:cNvPr id="66585" name="Group 26"/>
          <p:cNvGrpSpPr>
            <a:grpSpLocks/>
          </p:cNvGrpSpPr>
          <p:nvPr/>
        </p:nvGrpSpPr>
        <p:grpSpPr bwMode="auto">
          <a:xfrm>
            <a:off x="6923766" y="5970745"/>
            <a:ext cx="1182067" cy="395139"/>
            <a:chOff x="0" y="0"/>
            <a:chExt cx="1681031" cy="561381"/>
          </a:xfrm>
        </p:grpSpPr>
        <p:sp>
          <p:nvSpPr>
            <p:cNvPr id="66586" name="AutoShape 27"/>
            <p:cNvSpPr>
              <a:spLocks/>
            </p:cNvSpPr>
            <p:nvPr/>
          </p:nvSpPr>
          <p:spPr bwMode="auto">
            <a:xfrm>
              <a:off x="0" y="0"/>
              <a:ext cx="1681031" cy="561381"/>
            </a:xfrm>
            <a:prstGeom prst="roundRect">
              <a:avLst>
                <a:gd name="adj" fmla="val 14282"/>
              </a:avLst>
            </a:prstGeom>
            <a:solidFill>
              <a:srgbClr val="DDDDDD"/>
            </a:solidFill>
            <a:ln w="25400">
              <a:solidFill>
                <a:srgbClr val="53535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/>
            <a:lstStyle>
              <a:lvl1pPr indent="80963"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1pPr>
              <a:lvl2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2pPr>
              <a:lvl3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3pPr>
              <a:lvl4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4pPr>
              <a:lvl5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5pPr>
              <a:lvl6pPr marL="4968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6pPr>
              <a:lvl7pPr marL="9540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7pPr>
              <a:lvl8pPr marL="14112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8pPr>
              <a:lvl9pPr marL="18684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9pPr>
            </a:lstStyle>
            <a:p>
              <a:pPr algn="ctr" eaLnBrk="1"/>
              <a:endParaRPr lang="fr-FR" altLang="fr-FR" sz="1500" b="1"/>
            </a:p>
          </p:txBody>
        </p:sp>
        <p:sp>
          <p:nvSpPr>
            <p:cNvPr id="66587" name="Rectangle 28"/>
            <p:cNvSpPr>
              <a:spLocks/>
            </p:cNvSpPr>
            <p:nvPr/>
          </p:nvSpPr>
          <p:spPr bwMode="auto">
            <a:xfrm>
              <a:off x="23480" y="64199"/>
              <a:ext cx="1634070" cy="473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b">
              <a:spAutoFit/>
            </a:bodyPr>
            <a:lstStyle>
              <a:lvl1pPr indent="39688"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1pPr>
              <a:lvl2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2pPr>
              <a:lvl3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3pPr>
              <a:lvl4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4pPr>
              <a:lvl5pPr eaLnBrk="0"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5pPr>
              <a:lvl6pPr marL="4968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6pPr>
              <a:lvl7pPr marL="9540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7pPr>
              <a:lvl8pPr marL="14112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8pPr>
              <a:lvl9pPr marL="1868488" indent="1371600" defTabSz="9271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9pPr>
            </a:lstStyle>
            <a:p>
              <a:pPr algn="ctr" eaLnBrk="1"/>
              <a:r>
                <a:rPr lang="fr-FR" altLang="fr-FR" sz="1500" b="1"/>
                <a:t>Envoyer</a:t>
              </a:r>
            </a:p>
          </p:txBody>
        </p:sp>
      </p:grp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Tout a un coût</a:t>
            </a:r>
            <a:endParaRPr lang="fr-FR" dirty="0"/>
          </a:p>
        </p:txBody>
      </p:sp>
      <p:sp>
        <p:nvSpPr>
          <p:cNvPr id="31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0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Quel formulaire est le plus cher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3710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7"/>
          <a:stretch/>
        </p:blipFill>
        <p:spPr bwMode="auto">
          <a:xfrm>
            <a:off x="13153" y="2204864"/>
            <a:ext cx="4456844" cy="29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4864"/>
            <a:ext cx="4608512" cy="311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Tout a un coût</a:t>
            </a:r>
            <a:endParaRPr lang="fr-FR" dirty="0"/>
          </a:p>
        </p:txBody>
      </p:sp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Quel site est le plus cher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Pourquoi 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Tout a un coût</a:t>
            </a:r>
            <a:endParaRPr lang="fr-FR" dirty="0"/>
          </a:p>
        </p:txBody>
      </p:sp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smtClean="0"/>
              <a:t>Quel moteur de recherche est le plus cher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Pourquoi  ?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6"/>
            <a:ext cx="3413855" cy="289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44"/>
          <a:stretch/>
        </p:blipFill>
        <p:spPr bwMode="auto">
          <a:xfrm>
            <a:off x="4788024" y="2355572"/>
            <a:ext cx="3558120" cy="302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6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mtClean="0"/>
              <a:t>Grandes familles de bonnes pratiques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Famille de référentiels</a:t>
            </a:r>
            <a:endParaRPr lang="fr-FR" dirty="0"/>
          </a:p>
        </p:txBody>
      </p:sp>
      <p:pic>
        <p:nvPicPr>
          <p:cNvPr id="9" name="Picture 8" descr="Capture d’écran 2015-10-06 à 21.2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44824"/>
            <a:ext cx="6751862" cy="1442443"/>
          </a:xfrm>
          <a:prstGeom prst="rect">
            <a:avLst/>
          </a:prstGeom>
        </p:spPr>
      </p:pic>
      <p:pic>
        <p:nvPicPr>
          <p:cNvPr id="10" name="Picture 9" descr="Capture d’écran 2015-10-06 à 21.2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941168"/>
            <a:ext cx="3342759" cy="1464184"/>
          </a:xfrm>
          <a:prstGeom prst="rect">
            <a:avLst/>
          </a:prstGeom>
        </p:spPr>
      </p:pic>
      <p:pic>
        <p:nvPicPr>
          <p:cNvPr id="11" name="Picture 10" descr="Capture d’écran 2015-10-06 à 21.27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86666"/>
            <a:ext cx="3342759" cy="1464184"/>
          </a:xfrm>
          <a:prstGeom prst="rect">
            <a:avLst/>
          </a:prstGeom>
        </p:spPr>
      </p:pic>
      <p:pic>
        <p:nvPicPr>
          <p:cNvPr id="12" name="Picture 11" descr="Capture d’écran 2015-10-06 à 21.27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29000"/>
            <a:ext cx="3361177" cy="14641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76056" y="4950167"/>
            <a:ext cx="388843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Premier pas vers l'accessibilité</a:t>
            </a:r>
          </a:p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 pas vers l'accessibilité</a:t>
            </a:r>
          </a:p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Green IT</a:t>
            </a:r>
          </a:p>
          <a:p>
            <a:pPr>
              <a:spcBef>
                <a:spcPts val="600"/>
              </a:spcBef>
            </a:pPr>
            <a:r>
              <a:rPr lang="fr-FR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OpenData</a:t>
            </a:r>
            <a:r>
              <a:rPr lang="fr-F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15" name="Picture 14" descr="Capture d’écran 2015-10-06 à 21.30.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95400" y="3180514"/>
            <a:ext cx="3733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Grandes familles de bonnes pratiques pour la qualité web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12" y="4230320"/>
            <a:ext cx="2772000" cy="2079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144" y="4230320"/>
            <a:ext cx="2772000" cy="2079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4230320"/>
            <a:ext cx="2772000" cy="2079000"/>
          </a:xfrm>
          <a:prstGeom prst="rect">
            <a:avLst/>
          </a:prstGeom>
        </p:spPr>
      </p:pic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Grandes familles de bonnes pratiques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7422" y="1988392"/>
            <a:ext cx="2772000" cy="20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112" y="1997042"/>
            <a:ext cx="2772000" cy="207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176" y="1988392"/>
            <a:ext cx="2772000" cy="207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2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Grandes familles de bonnes pratiques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724" y="1987936"/>
            <a:ext cx="2772000" cy="2079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2006299"/>
            <a:ext cx="2772000" cy="2079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18" y="1987936"/>
            <a:ext cx="2772000" cy="2079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09" y="4230320"/>
            <a:ext cx="2772000" cy="2079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000" y="4229188"/>
            <a:ext cx="2772000" cy="2079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4230320"/>
            <a:ext cx="2772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Grandes familles de bonnes pratiques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18" y="1987936"/>
            <a:ext cx="2772000" cy="2079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000" y="1983599"/>
            <a:ext cx="2772000" cy="2079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2006299"/>
            <a:ext cx="2772000" cy="2079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52" y="4230320"/>
            <a:ext cx="2772000" cy="2079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339" y="4230320"/>
            <a:ext cx="2772000" cy="2079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7" y="4229188"/>
            <a:ext cx="2772000" cy="20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Tour de table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2040"/>
              </a:spcBef>
              <a:spcAft>
                <a:spcPts val="2400"/>
              </a:spcAft>
              <a:buNone/>
            </a:pPr>
            <a:r>
              <a:rPr lang="fr-FR" sz="4800" dirty="0" smtClean="0">
                <a:solidFill>
                  <a:schemeClr val="accent5"/>
                </a:solidFill>
              </a:rPr>
              <a:t>Qui êtes-vous ?</a:t>
            </a:r>
          </a:p>
          <a:p>
            <a:pPr marL="0" indent="0" algn="ctr">
              <a:spcBef>
                <a:spcPts val="2040"/>
              </a:spcBef>
              <a:spcAft>
                <a:spcPts val="2400"/>
              </a:spcAft>
              <a:buNone/>
            </a:pPr>
            <a:r>
              <a:rPr lang="fr-FR" sz="6000" dirty="0" smtClean="0">
                <a:solidFill>
                  <a:schemeClr val="accent6"/>
                </a:solidFill>
              </a:rPr>
              <a:t>Qu’attendez-vous de cette formation ? </a:t>
            </a:r>
          </a:p>
          <a:p>
            <a:pPr marL="0" indent="0" algn="ctr">
              <a:spcBef>
                <a:spcPts val="2040"/>
              </a:spcBef>
              <a:spcAft>
                <a:spcPts val="2400"/>
              </a:spcAft>
              <a:buNone/>
            </a:pPr>
            <a:r>
              <a:rPr lang="fr-FR" sz="4000" dirty="0" smtClean="0">
                <a:solidFill>
                  <a:srgbClr val="4BACC6"/>
                </a:solidFill>
              </a:rPr>
              <a:t>Qu’allons-nous apprendre ?</a:t>
            </a:r>
            <a:endParaRPr lang="fr-FR" sz="4000" dirty="0">
              <a:solidFill>
                <a:srgbClr val="4BAC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0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</a:t>
            </a:r>
            <a:r>
              <a:rPr lang="fr-FR" dirty="0" smtClean="0"/>
              <a:t>es bonnes pratiques du web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Avant-propos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3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Anatomie d’une fiche BP</a:t>
            </a:r>
            <a:endParaRPr lang="fr-FR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7240" y="1700808"/>
            <a:ext cx="5842992" cy="1656184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144000" tIns="140400" rIns="144000" bIns="18720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5"/>
                </a:solidFill>
              </a:rPr>
              <a:t>Bonne pratique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115616" y="3502082"/>
            <a:ext cx="4896544" cy="29512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smtClean="0"/>
              <a:t>Objectif</a:t>
            </a:r>
          </a:p>
          <a:p>
            <a:r>
              <a:rPr lang="fr-FR" sz="2800" dirty="0" smtClean="0"/>
              <a:t>Solution technique</a:t>
            </a:r>
          </a:p>
          <a:p>
            <a:r>
              <a:rPr lang="fr-FR" sz="2800" dirty="0" smtClean="0"/>
              <a:t>Moyen de </a:t>
            </a:r>
            <a:r>
              <a:rPr lang="fr-FR" sz="2800" dirty="0" err="1" smtClean="0"/>
              <a:t>contr</a:t>
            </a:r>
            <a:r>
              <a:rPr lang="sk-SK" sz="2800" dirty="0" smtClean="0"/>
              <a:t>ô</a:t>
            </a:r>
            <a:r>
              <a:rPr lang="fr-FR" sz="2800" dirty="0" smtClean="0"/>
              <a:t>le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5220072" y="3501008"/>
            <a:ext cx="2915816" cy="2951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fr-FR" sz="2400" dirty="0"/>
              <a:t>Niveau</a:t>
            </a:r>
          </a:p>
          <a:p>
            <a:pPr>
              <a:buFont typeface="Wingdings" charset="2"/>
              <a:buChar char="§"/>
            </a:pPr>
            <a:r>
              <a:rPr lang="fr-FR" sz="2400" dirty="0"/>
              <a:t>Thématique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VPTCS</a:t>
            </a:r>
          </a:p>
          <a:p>
            <a:pPr>
              <a:buFont typeface="Wingdings" charset="2"/>
              <a:buChar char="§"/>
            </a:pPr>
            <a:r>
              <a:rPr lang="en-US" sz="2400" dirty="0" err="1"/>
              <a:t>Processus</a:t>
            </a: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400" dirty="0" err="1"/>
              <a:t>Exigences</a:t>
            </a:r>
            <a:endParaRPr lang="en-US" sz="2400" dirty="0"/>
          </a:p>
          <a:p>
            <a:pPr>
              <a:buFont typeface="Wingdings" charset="2"/>
              <a:buChar char="§"/>
            </a:pP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Automatisation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660232" y="1700808"/>
            <a:ext cx="1800200" cy="1656184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144000" tIns="140400" rIns="144000" bIns="18720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N°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827584" y="1700808"/>
            <a:ext cx="7632848" cy="4752528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969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</a:t>
            </a:r>
            <a:r>
              <a:rPr lang="fr-FR" dirty="0" smtClean="0"/>
              <a:t>es bonnes pratiques du web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en-US" dirty="0" smtClean="0"/>
              <a:t>D</a:t>
            </a:r>
            <a:r>
              <a:rPr lang="fr-FR" dirty="0" err="1" smtClean="0"/>
              <a:t>éfinitions</a:t>
            </a:r>
            <a:r>
              <a:rPr lang="fr-FR" dirty="0" smtClean="0"/>
              <a:t> préliminaires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’écran 2015-10-06 à 22.2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48680"/>
            <a:ext cx="4229100" cy="1384300"/>
          </a:xfrm>
          <a:prstGeom prst="rect">
            <a:avLst/>
          </a:prstGeom>
        </p:spPr>
      </p:pic>
      <p:pic>
        <p:nvPicPr>
          <p:cNvPr id="5" name="Picture 4" descr="Capture d’écran 2015-10-06 à 22.23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4203700" cy="2044700"/>
          </a:xfrm>
          <a:prstGeom prst="rect">
            <a:avLst/>
          </a:prstGeom>
        </p:spPr>
      </p:pic>
      <p:pic>
        <p:nvPicPr>
          <p:cNvPr id="6" name="Picture 5" descr="Capture d’écran 2015-10-06 à 22.22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08920"/>
            <a:ext cx="4216400" cy="2070100"/>
          </a:xfrm>
          <a:prstGeom prst="rect">
            <a:avLst/>
          </a:prstGeom>
        </p:spPr>
      </p:pic>
      <p:pic>
        <p:nvPicPr>
          <p:cNvPr id="7" name="Picture 6" descr="Capture d’écran 2015-10-06 à 22.22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2856"/>
            <a:ext cx="4292600" cy="1333500"/>
          </a:xfrm>
          <a:prstGeom prst="rect">
            <a:avLst/>
          </a:prstGeom>
        </p:spPr>
      </p:pic>
      <p:pic>
        <p:nvPicPr>
          <p:cNvPr id="9" name="Picture 8" descr="Capture d’écran 2015-10-06 à 22.21.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89040"/>
            <a:ext cx="4267584" cy="2374445"/>
          </a:xfrm>
          <a:prstGeom prst="rect">
            <a:avLst/>
          </a:prstGeom>
        </p:spPr>
      </p:pic>
      <p:pic>
        <p:nvPicPr>
          <p:cNvPr id="10" name="Picture 9" descr="Capture d’écran 2015-10-06 à 22.21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85184"/>
            <a:ext cx="4216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e d’écran 2015-10-06 à 22.2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" y="511324"/>
            <a:ext cx="4318000" cy="4508500"/>
          </a:xfrm>
          <a:prstGeom prst="rect">
            <a:avLst/>
          </a:prstGeom>
        </p:spPr>
      </p:pic>
      <p:pic>
        <p:nvPicPr>
          <p:cNvPr id="5" name="Picture 4" descr="Capture d’écran 2015-10-06 à 22.2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80" y="511324"/>
            <a:ext cx="4279900" cy="1638300"/>
          </a:xfrm>
          <a:prstGeom prst="rect">
            <a:avLst/>
          </a:prstGeom>
        </p:spPr>
      </p:pic>
      <p:pic>
        <p:nvPicPr>
          <p:cNvPr id="8" name="Picture 7" descr="Capture d’écran 2015-10-06 à 22.21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80" y="2405608"/>
            <a:ext cx="4203700" cy="1562100"/>
          </a:xfrm>
          <a:prstGeom prst="rect">
            <a:avLst/>
          </a:prstGeom>
        </p:spPr>
      </p:pic>
      <p:pic>
        <p:nvPicPr>
          <p:cNvPr id="9" name="Picture 8" descr="Capture d’écran 2015-10-06 à 22.21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80" y="4443288"/>
            <a:ext cx="4241800" cy="2044700"/>
          </a:xfrm>
          <a:prstGeom prst="rect">
            <a:avLst/>
          </a:prstGeom>
        </p:spPr>
      </p:pic>
      <p:pic>
        <p:nvPicPr>
          <p:cNvPr id="11" name="Picture 10" descr="Capture d’écran 2015-10-06 à 22.30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2" y="5191844"/>
            <a:ext cx="429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7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table ! 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217 bonnes pratiques par le menu</a:t>
            </a: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Webforce3</a:t>
            </a:r>
            <a:r>
              <a:rPr lang="fr-FR" baseline="0" dirty="0" smtClean="0"/>
              <a:t> – 3/4 mai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8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Préparation à la certification </a:t>
            </a:r>
            <a:r>
              <a:rPr lang="fr-FR" dirty="0" err="1"/>
              <a:t>Opquast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Formation Qualité – EEMI </a:t>
            </a:r>
            <a:r>
              <a:rPr lang="fr-FR" baseline="0" dirty="0" smtClean="0"/>
              <a:t>– 6 novembre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95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</a:t>
            </a:r>
            <a:r>
              <a:rPr lang="en-US" dirty="0" smtClean="0"/>
              <a:t>p</a:t>
            </a:r>
            <a:r>
              <a:rPr lang="fr-FR" dirty="0" err="1" smtClean="0"/>
              <a:t>quast</a:t>
            </a:r>
            <a:r>
              <a:rPr lang="fr-FR" dirty="0" smtClean="0"/>
              <a:t> </a:t>
            </a:r>
            <a:r>
              <a:rPr lang="fr-FR" dirty="0" err="1" smtClean="0"/>
              <a:t>Certified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>
            <a:noAutofit/>
          </a:bodyPr>
          <a:lstStyle/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sz="2000" dirty="0" err="1"/>
              <a:t>Opquast</a:t>
            </a:r>
            <a:r>
              <a:rPr lang="fr-FR" sz="2000" dirty="0"/>
              <a:t> </a:t>
            </a:r>
            <a:r>
              <a:rPr lang="fr-FR" sz="2000" dirty="0" err="1"/>
              <a:t>Certified</a:t>
            </a:r>
            <a:r>
              <a:rPr lang="fr-FR" sz="2000" dirty="0"/>
              <a:t> est un test sur 1000 points permettant de </a:t>
            </a:r>
            <a:r>
              <a:rPr lang="fr-FR" sz="2000" b="1" dirty="0"/>
              <a:t>vérifier le degré de maîtrise des meilleures pratiques du Web</a:t>
            </a:r>
            <a:r>
              <a:rPr lang="fr-FR" sz="2000" dirty="0"/>
              <a:t> </a:t>
            </a:r>
          </a:p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sz="2000" dirty="0"/>
              <a:t>Le certificat et le score obtenu au test atteste </a:t>
            </a:r>
            <a:r>
              <a:rPr lang="fr-FR" sz="2000" b="1" dirty="0" smtClean="0"/>
              <a:t>des </a:t>
            </a:r>
            <a:r>
              <a:rPr lang="fr-FR" sz="2000" b="1" dirty="0"/>
              <a:t>connaissances et compétences Web</a:t>
            </a:r>
            <a:r>
              <a:rPr lang="fr-FR" sz="2000" dirty="0"/>
              <a:t> </a:t>
            </a:r>
          </a:p>
          <a:p>
            <a:pPr>
              <a:spcBef>
                <a:spcPts val="1080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fr-FR" sz="2000" dirty="0" err="1"/>
              <a:t>Opquast</a:t>
            </a:r>
            <a:r>
              <a:rPr lang="fr-FR" sz="2000" dirty="0"/>
              <a:t> </a:t>
            </a:r>
            <a:r>
              <a:rPr lang="fr-FR" sz="2000" dirty="0" err="1"/>
              <a:t>certified</a:t>
            </a:r>
            <a:r>
              <a:rPr lang="fr-FR" sz="2000" dirty="0"/>
              <a:t> est un outil de </a:t>
            </a:r>
            <a:r>
              <a:rPr lang="fr-FR" sz="2000" b="1" dirty="0"/>
              <a:t>reconnaissance et d’appartenance à la communauté des meilleurs professionnels du Web</a:t>
            </a:r>
            <a:r>
              <a:rPr lang="fr-FR" sz="20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85622"/>
            <a:ext cx="3652178" cy="517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88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certification 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563554"/>
              </p:ext>
            </p:extLst>
          </p:nvPr>
        </p:nvGraphicFramePr>
        <p:xfrm>
          <a:off x="395536" y="1600199"/>
          <a:ext cx="8424935" cy="4831915"/>
        </p:xfrm>
        <a:graphic>
          <a:graphicData uri="http://schemas.openxmlformats.org/drawingml/2006/table">
            <a:tbl>
              <a:tblPr/>
              <a:tblGrid>
                <a:gridCol w="1296144"/>
                <a:gridCol w="792088"/>
                <a:gridCol w="6336703"/>
              </a:tblGrid>
              <a:tr h="186638">
                <a:tc>
                  <a:txBody>
                    <a:bodyPr/>
                    <a:lstStyle/>
                    <a:p>
                      <a:r>
                        <a:rPr lang="fr-FR" sz="2400" b="1" dirty="0"/>
                        <a:t>Score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2400" b="1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Niveau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572">
                <a:tc>
                  <a:txBody>
                    <a:bodyPr/>
                    <a:lstStyle/>
                    <a:p>
                      <a:r>
                        <a:rPr lang="fr-FR" sz="1800" dirty="0"/>
                        <a:t>Supérieur à 900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1800" dirty="0"/>
                        <a:t>Entre 800 et 899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1800" dirty="0"/>
                        <a:t>Entre 700 et 799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1800" dirty="0"/>
                        <a:t>Entre 600 et 699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1800" dirty="0"/>
                        <a:t>Entre 500 à 599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6551">
                <a:tc>
                  <a:txBody>
                    <a:bodyPr/>
                    <a:lstStyle/>
                    <a:p>
                      <a:r>
                        <a:rPr lang="fr-FR" sz="1800" dirty="0"/>
                        <a:t>Moins de 500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L="46659" marR="46659" marT="23330" marB="23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1349" y="2091257"/>
            <a:ext cx="606874" cy="608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023" y="2831311"/>
            <a:ext cx="606874" cy="60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023" y="3524342"/>
            <a:ext cx="606874" cy="628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2023" y="4261552"/>
            <a:ext cx="606874" cy="628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1349" y="5026836"/>
            <a:ext cx="606874" cy="6224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265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!</a:t>
            </a:r>
            <a:endParaRPr lang="fr-FR" dirty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3190071" cy="35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sz="2400" dirty="0" smtClean="0"/>
              <a:t>Un score médiocre ne remet pas en cause vos talents de développeur ou [job]. </a:t>
            </a:r>
            <a:br>
              <a:rPr lang="fr-FR" sz="2400" dirty="0" smtClean="0"/>
            </a:br>
            <a:r>
              <a:rPr lang="fr-FR" sz="2400" dirty="0" smtClean="0"/>
              <a:t>Il indique que vous n’êtes pas un </a:t>
            </a:r>
            <a:r>
              <a:rPr lang="fr-FR" sz="2400" u="sng" dirty="0" smtClean="0"/>
              <a:t>expert</a:t>
            </a:r>
            <a:r>
              <a:rPr lang="fr-FR" sz="2400" dirty="0" smtClean="0"/>
              <a:t> de la </a:t>
            </a:r>
            <a:r>
              <a:rPr lang="fr-FR" sz="2400" u="sng" dirty="0" smtClean="0"/>
              <a:t>qualité</a:t>
            </a:r>
            <a:r>
              <a:rPr lang="fr-FR" sz="2400" dirty="0" smtClean="0"/>
              <a:t> web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sz="2400" dirty="0" smtClean="0"/>
              <a:t>Et vous ne serez pas des experts demain ! Obtenir un score de 700/750 serait déjà un accomplissement !</a:t>
            </a:r>
          </a:p>
        </p:txBody>
      </p:sp>
      <p:pic>
        <p:nvPicPr>
          <p:cNvPr id="8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800" y="5315094"/>
            <a:ext cx="1158800" cy="120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600" y="5315094"/>
            <a:ext cx="1158800" cy="12008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39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Objectifs de la formation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1368"/>
              </a:spcBef>
              <a:spcAft>
                <a:spcPts val="1800"/>
              </a:spcAft>
              <a:buFont typeface="+mj-lt"/>
              <a:buAutoNum type="arabicPeriod"/>
            </a:pPr>
            <a:r>
              <a:rPr lang="fr-FR" dirty="0" smtClean="0"/>
              <a:t>Comprendre la démarche qualité et la notion de prévention des risques</a:t>
            </a:r>
          </a:p>
          <a:p>
            <a:pPr marL="514350" indent="-514350">
              <a:spcBef>
                <a:spcPts val="1368"/>
              </a:spcBef>
              <a:spcAft>
                <a:spcPts val="1800"/>
              </a:spcAft>
              <a:buFont typeface="+mj-lt"/>
              <a:buAutoNum type="arabicPeriod"/>
            </a:pPr>
            <a:r>
              <a:rPr lang="fr-FR" dirty="0" smtClean="0"/>
              <a:t>Comprendre les différentes étapes de conception et leurs enjeux de qualité</a:t>
            </a:r>
          </a:p>
          <a:p>
            <a:pPr marL="514350" indent="-514350">
              <a:spcBef>
                <a:spcPts val="1368"/>
              </a:spcBef>
              <a:spcAft>
                <a:spcPts val="1800"/>
              </a:spcAft>
              <a:buFont typeface="+mj-lt"/>
              <a:buAutoNum type="arabicPeriod"/>
            </a:pPr>
            <a:r>
              <a:rPr lang="fr-FR" dirty="0" smtClean="0"/>
              <a:t>Connaitre les bonnes pratiques </a:t>
            </a:r>
            <a:r>
              <a:rPr lang="fr-FR" dirty="0" err="1" smtClean="0"/>
              <a:t>Opquast</a:t>
            </a:r>
            <a:endParaRPr lang="fr-FR" dirty="0" smtClean="0"/>
          </a:p>
          <a:p>
            <a:pPr marL="514350" indent="-514350">
              <a:spcBef>
                <a:spcPts val="1368"/>
              </a:spcBef>
              <a:spcAft>
                <a:spcPts val="1800"/>
              </a:spcAft>
              <a:buFont typeface="+mj-lt"/>
              <a:buAutoNum type="arabicPeriod"/>
            </a:pPr>
            <a:r>
              <a:rPr lang="fr-FR" dirty="0" smtClean="0"/>
              <a:t>Obtenir la certification </a:t>
            </a:r>
            <a:r>
              <a:rPr lang="fr-FR" dirty="0" err="1" smtClean="0"/>
              <a:t>Opquast</a:t>
            </a:r>
            <a:r>
              <a:rPr lang="fr-FR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60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livre qualité web</a:t>
            </a:r>
            <a:endParaRPr lang="fr-FR" dirty="0"/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9000"/>
            <a:ext cx="5456018" cy="31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228" cy="1684784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sz="2400" dirty="0" smtClean="0"/>
              <a:t>La seconde partie du livre est essentielle. Pour réussir l’examen, vous devez être en mesure d’adopter les postures qui y sont décrites.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endParaRPr lang="fr-FR" sz="2400" dirty="0" smtClean="0"/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467544" y="3616424"/>
            <a:ext cx="2592288" cy="240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fr-FR" sz="2400" dirty="0" smtClean="0"/>
              <a:t>Mais pour comprendre la seconde partie, il faut avoir lu la première </a:t>
            </a:r>
            <a:r>
              <a:rPr lang="fr-FR" sz="24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fr-FR" sz="2400" b="1" dirty="0" smtClean="0">
                <a:sym typeface="Wingdings" panose="05000000000000000000" pitchFamily="2" charset="2"/>
              </a:rPr>
              <a:t>Attention, mise à jour !</a:t>
            </a:r>
            <a:endParaRPr lang="fr-FR" sz="2400" b="1" dirty="0" smtClean="0"/>
          </a:p>
          <a:p>
            <a: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3931421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plateforme de training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92498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3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plateforme de training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Des exercices pratiques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6662316" cy="377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812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plateforme de training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Des quiz évolutifs, jusqu’à l’examen blanc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8022916" cy="335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64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plateforme de training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mini audit à faire sur le site de votre choix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96952"/>
            <a:ext cx="786923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7369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 essentielle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 algn="ctr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sz="8000" b="1" smtClean="0"/>
              <a:t>Respecter la loi</a:t>
            </a:r>
            <a:endParaRPr lang="fr-FR" sz="8000"/>
          </a:p>
          <a:p>
            <a:pPr marL="0" indent="0" algn="ctr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sz="4200" smtClean="0"/>
              <a:t>est-ce une </a:t>
            </a:r>
            <a:r>
              <a:rPr lang="fr-FR" sz="4200" b="1" smtClean="0"/>
              <a:t>bonne pratique ?</a:t>
            </a:r>
            <a:r>
              <a:rPr lang="fr-FR" sz="420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51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mtClean="0"/>
              <a:t>Mauvaises bonnes pratiques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Chaque page contient la date de création</a:t>
            </a:r>
            <a:r>
              <a:rPr lang="fr-FR" sz="2400" dirty="0" smtClean="0"/>
              <a:t>, de </a:t>
            </a:r>
            <a:r>
              <a:rPr lang="fr-FR" sz="2400" dirty="0"/>
              <a:t>mise à jour et de </a:t>
            </a:r>
            <a:r>
              <a:rPr lang="fr-FR" sz="2400" dirty="0" smtClean="0"/>
              <a:t>péremption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Le design est cohérent avec les objectifs du </a:t>
            </a:r>
            <a:r>
              <a:rPr lang="fr-FR" sz="2400" dirty="0" smtClean="0"/>
              <a:t>projet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Les hyperliens sont vérifiés toutes les </a:t>
            </a:r>
            <a:r>
              <a:rPr lang="fr-FR" sz="2400" dirty="0" smtClean="0"/>
              <a:t>semaines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Les hyperliens externes s'ouvrent dans </a:t>
            </a:r>
            <a:r>
              <a:rPr lang="fr-FR" sz="2400" dirty="0" smtClean="0"/>
              <a:t>une nouvelle </a:t>
            </a:r>
            <a:r>
              <a:rPr lang="fr-FR" sz="2400" dirty="0"/>
              <a:t>fenêtre </a:t>
            </a:r>
            <a:r>
              <a:rPr lang="fr-FR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21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Mauvaises bonnes pratiques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Le site est déclaré à la </a:t>
            </a:r>
            <a:r>
              <a:rPr lang="fr-FR" sz="2400" dirty="0" smtClean="0"/>
              <a:t>CNIL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 smtClean="0"/>
              <a:t>Les </a:t>
            </a:r>
            <a:r>
              <a:rPr lang="fr-FR" sz="2400" dirty="0"/>
              <a:t>liens affichés sous forme d'url sont </a:t>
            </a:r>
            <a:r>
              <a:rPr lang="fr-FR" sz="2400" dirty="0" smtClean="0"/>
              <a:t>explicites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 smtClean="0"/>
              <a:t>Les </a:t>
            </a:r>
            <a:r>
              <a:rPr lang="fr-FR" sz="2400" dirty="0"/>
              <a:t>hyperliens externes s'ouvrent dans </a:t>
            </a:r>
            <a:r>
              <a:rPr lang="fr-FR" sz="2400" dirty="0" smtClean="0"/>
              <a:t>une nouvelle </a:t>
            </a:r>
            <a:r>
              <a:rPr lang="fr-FR" sz="2400" dirty="0"/>
              <a:t>fenêtre </a:t>
            </a:r>
            <a:r>
              <a:rPr lang="fr-FR" sz="2400" dirty="0" smtClean="0"/>
              <a:t>?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fr-FR" sz="2400" dirty="0"/>
              <a:t>Les contenus multimédias diffusés en direct comportent des sous-titres synchronisés</a:t>
            </a:r>
          </a:p>
        </p:txBody>
      </p:sp>
    </p:spTree>
    <p:extLst>
      <p:ext uri="{BB962C8B-B14F-4D97-AF65-F5344CB8AC3E}">
        <p14:creationId xmlns:p14="http://schemas.microsoft.com/office/powerpoint/2010/main" val="7134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 et remerciements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dirty="0" smtClean="0"/>
              <a:t>Qualité Web, le livre</a:t>
            </a:r>
          </a:p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dirty="0" smtClean="0"/>
              <a:t>Référentiel </a:t>
            </a:r>
            <a:r>
              <a:rPr lang="fr-FR" dirty="0" err="1" smtClean="0"/>
              <a:t>Opquast</a:t>
            </a:r>
            <a:endParaRPr lang="fr-FR" dirty="0" smtClean="0"/>
          </a:p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sz="2800" dirty="0" smtClean="0"/>
              <a:t>Elie </a:t>
            </a:r>
            <a:r>
              <a:rPr lang="fr-FR" sz="2800" dirty="0" err="1" smtClean="0"/>
              <a:t>Sloïm</a:t>
            </a:r>
            <a:r>
              <a:rPr lang="fr-FR" sz="2800" dirty="0" smtClean="0"/>
              <a:t>, Laurent Denis (</a:t>
            </a:r>
            <a:r>
              <a:rPr lang="fr-FR" sz="2800" dirty="0" err="1" smtClean="0"/>
              <a:t>Témésis</a:t>
            </a:r>
            <a:r>
              <a:rPr lang="fr-FR" sz="2800" dirty="0" smtClean="0"/>
              <a:t>)</a:t>
            </a:r>
          </a:p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sz="2800" dirty="0" smtClean="0"/>
              <a:t>Delphine </a:t>
            </a:r>
            <a:r>
              <a:rPr lang="fr-FR" sz="2800" dirty="0" err="1" smtClean="0"/>
              <a:t>Malassingne</a:t>
            </a:r>
            <a:r>
              <a:rPr lang="fr-FR" sz="2800" dirty="0" smtClean="0"/>
              <a:t> (</a:t>
            </a:r>
            <a:r>
              <a:rPr lang="fr-FR" sz="2800" dirty="0" err="1" smtClean="0"/>
              <a:t>Ekino</a:t>
            </a:r>
            <a:r>
              <a:rPr lang="fr-FR" sz="2800" dirty="0" smtClean="0"/>
              <a:t>)</a:t>
            </a:r>
          </a:p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sz="2800" dirty="0" smtClean="0"/>
              <a:t>Christophe </a:t>
            </a:r>
            <a:r>
              <a:rPr lang="fr-FR" sz="2800" dirty="0" err="1" smtClean="0"/>
              <a:t>Libert</a:t>
            </a:r>
            <a:r>
              <a:rPr lang="fr-FR" sz="2800" dirty="0" smtClean="0"/>
              <a:t> (Région Île-de-France)</a:t>
            </a:r>
          </a:p>
          <a:p>
            <a:pPr marL="0" indent="0">
              <a:spcBef>
                <a:spcPts val="1368"/>
              </a:spcBef>
              <a:spcAft>
                <a:spcPts val="600"/>
              </a:spcAft>
              <a:buNone/>
            </a:pPr>
            <a:r>
              <a:rPr lang="fr-FR" sz="2800" dirty="0" smtClean="0"/>
              <a:t>Le world </a:t>
            </a:r>
            <a:r>
              <a:rPr lang="fr-FR" sz="2800" dirty="0" err="1" smtClean="0"/>
              <a:t>wide</a:t>
            </a:r>
            <a:r>
              <a:rPr lang="fr-FR" sz="2800" dirty="0" smtClean="0"/>
              <a:t> web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60182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3095" y="6007326"/>
            <a:ext cx="8629385" cy="6487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5"/>
            <a:r>
              <a:rPr lang="fr-FR" sz="1400">
                <a:solidFill>
                  <a:schemeClr val="tx1"/>
                </a:solidFill>
              </a:rPr>
              <a:t>Ce support est en Creative Commons (</a:t>
            </a:r>
            <a:r>
              <a:rPr lang="fr-FR" sz="1400">
                <a:solidFill>
                  <a:schemeClr val="tx1"/>
                </a:solidFill>
                <a:hlinkClick r:id="rId2"/>
              </a:rPr>
              <a:t>http://</a:t>
            </a:r>
            <a:r>
              <a:rPr lang="fr-FR" sz="1400" smtClean="0">
                <a:solidFill>
                  <a:schemeClr val="tx1"/>
                </a:solidFill>
                <a:hlinkClick r:id="rId2"/>
              </a:rPr>
              <a:t>creativecommons.org/licenses</a:t>
            </a:r>
            <a:r>
              <a:rPr lang="fr-FR" sz="1400" smtClean="0">
                <a:solidFill>
                  <a:schemeClr val="tx1"/>
                </a:solidFill>
              </a:rPr>
              <a:t>)</a:t>
            </a:r>
          </a:p>
          <a:p>
            <a:pPr marL="1793875"/>
            <a:r>
              <a:rPr lang="fr-FR" sz="1400">
                <a:solidFill>
                  <a:schemeClr val="tx1"/>
                </a:solidFill>
              </a:rPr>
              <a:t>CC BY-SA - Attribution - Partage dans les Mêmes Conditions  </a:t>
            </a:r>
          </a:p>
        </p:txBody>
      </p:sp>
      <p:pic>
        <p:nvPicPr>
          <p:cNvPr id="6" name="Picture 2" descr="http://creativecommons.org.nz/wp-content/uploads/2012/05/by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6007326"/>
            <a:ext cx="1841591" cy="6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110912" y="2348880"/>
            <a:ext cx="678156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smtClean="0"/>
          </a:p>
          <a:p>
            <a:endParaRPr lang="fr-FR" sz="3200" smtClean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3200" smtClean="0"/>
              <a:t>bertrand@matge.com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fr-FR" sz="3200"/>
              <a:t>@</a:t>
            </a:r>
            <a:r>
              <a:rPr lang="fr-FR" sz="3200" smtClean="0"/>
              <a:t>bmatge</a:t>
            </a:r>
            <a:endParaRPr lang="fr-FR" sz="3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67464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79" y="3955971"/>
            <a:ext cx="748655" cy="68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0048"/>
            <a:ext cx="1302444" cy="127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2060848"/>
            <a:ext cx="7127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b="1"/>
              <a:t>Bertrand Matge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4661381"/>
            <a:ext cx="1108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B9VN1U</a:t>
            </a:r>
          </a:p>
        </p:txBody>
      </p:sp>
    </p:spTree>
    <p:extLst>
      <p:ext uri="{BB962C8B-B14F-4D97-AF65-F5344CB8AC3E}">
        <p14:creationId xmlns:p14="http://schemas.microsoft.com/office/powerpoint/2010/main" val="22094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Programme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997152"/>
          </a:xfrm>
          <a:solidFill>
            <a:schemeClr val="accent5">
              <a:lumMod val="20000"/>
              <a:lumOff val="80000"/>
            </a:schemeClr>
          </a:solidFill>
        </p:spPr>
        <p:txBody>
          <a:bodyPr lIns="144000" tIns="140400" rIns="144000" bIns="0"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Ce matin</a:t>
            </a:r>
          </a:p>
          <a:p>
            <a:pPr marL="0" indent="0">
              <a:buNone/>
            </a:pPr>
            <a:endParaRPr lang="fr-FR" sz="2000" dirty="0" smtClean="0"/>
          </a:p>
          <a:p>
            <a:pPr>
              <a:buFont typeface="Wingdings" charset="2"/>
              <a:buChar char="§"/>
            </a:pPr>
            <a:r>
              <a:rPr lang="fr-FR" sz="2000" dirty="0"/>
              <a:t>Périmètre et définition de la qualité web</a:t>
            </a:r>
          </a:p>
          <a:p>
            <a:pPr>
              <a:buFont typeface="Wingdings" charset="2"/>
              <a:buChar char="§"/>
            </a:pPr>
            <a:r>
              <a:rPr lang="fr-FR" sz="2000" dirty="0"/>
              <a:t>Le modèle de la qualité web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Démarche </a:t>
            </a:r>
            <a:r>
              <a:rPr lang="fr-FR" sz="2000" dirty="0"/>
              <a:t>qualité et </a:t>
            </a:r>
            <a:r>
              <a:rPr lang="fr-FR" sz="2000" dirty="0" smtClean="0"/>
              <a:t>prévention </a:t>
            </a:r>
            <a:r>
              <a:rPr lang="fr-FR" sz="2000" dirty="0"/>
              <a:t>des risques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Etapes </a:t>
            </a:r>
            <a:r>
              <a:rPr lang="fr-FR" sz="2000" dirty="0"/>
              <a:t>de conception et leurs enjeux de qualité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Le processus de production des contenus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2040" y="1628801"/>
            <a:ext cx="3816424" cy="4968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144000" tIns="140400" rIns="144000" bIns="0" rtlCol="0"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fr-FR" sz="2400" dirty="0"/>
              <a:t>Cet après-</a:t>
            </a:r>
            <a:r>
              <a:rPr lang="fr-FR" sz="2400" dirty="0" smtClean="0"/>
              <a:t>midi/demain matin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fr-FR" sz="2400" dirty="0"/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fr-FR" sz="2000" dirty="0"/>
              <a:t>Grandes familles de bonnes pratiques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fr-FR" sz="2000" dirty="0"/>
              <a:t>Les bonnes pratiques par le menu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fr-FR" sz="2400" dirty="0" smtClean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fr-FR" sz="2400" dirty="0" smtClean="0"/>
              <a:t>Demain </a:t>
            </a:r>
            <a:r>
              <a:rPr lang="fr-FR" sz="2400" dirty="0"/>
              <a:t>après </a:t>
            </a:r>
            <a:r>
              <a:rPr lang="fr-FR" sz="2400" dirty="0" smtClean="0"/>
              <a:t>midi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fr-FR" sz="2400" dirty="0"/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fr-FR" sz="2000" dirty="0"/>
              <a:t>Tour de table et préparation à l’examen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fr-FR" sz="2000" dirty="0"/>
              <a:t>Examen</a:t>
            </a:r>
          </a:p>
        </p:txBody>
      </p:sp>
    </p:spTree>
    <p:extLst>
      <p:ext uri="{BB962C8B-B14F-4D97-AF65-F5344CB8AC3E}">
        <p14:creationId xmlns:p14="http://schemas.microsoft.com/office/powerpoint/2010/main" val="36953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2519</Words>
  <Application>Microsoft Office PowerPoint</Application>
  <PresentationFormat>Affichage à l'écran (4:3)</PresentationFormat>
  <Paragraphs>657</Paragraphs>
  <Slides>89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90" baseType="lpstr">
      <vt:lpstr>Thème Office</vt:lpstr>
      <vt:lpstr>Formation Qualité Web</vt:lpstr>
      <vt:lpstr>Présentation</vt:lpstr>
      <vt:lpstr>OpQuast ?</vt:lpstr>
      <vt:lpstr>Pour ne plus entendre</vt:lpstr>
      <vt:lpstr>Opquast Certified</vt:lpstr>
      <vt:lpstr>La certification </vt:lpstr>
      <vt:lpstr>Tour de table</vt:lpstr>
      <vt:lpstr>Objectifs de la formation</vt:lpstr>
      <vt:lpstr>Programme</vt:lpstr>
      <vt:lpstr>Avant-propos : normes et accessibilité</vt:lpstr>
      <vt:lpstr>Les normes et standards</vt:lpstr>
      <vt:lpstr>En quoi est-ce important ?</vt:lpstr>
      <vt:lpstr>L’accessibilité</vt:lpstr>
      <vt:lpstr>L’accessibilité</vt:lpstr>
      <vt:lpstr>L’accessibilité</vt:lpstr>
      <vt:lpstr>Le handicap en chiffres</vt:lpstr>
      <vt:lpstr>Le handicap en chiffres</vt:lpstr>
      <vt:lpstr>L’accessibilité, c’est</vt:lpstr>
      <vt:lpstr>Des utilisateurs multiples</vt:lpstr>
      <vt:lpstr>Des contextes multiples</vt:lpstr>
      <vt:lpstr>Des difficultés temporaires</vt:lpstr>
      <vt:lpstr>Ou est le carré rouge ? </vt:lpstr>
      <vt:lpstr>Environ 8,5% de daltoniens</vt:lpstr>
      <vt:lpstr>Dans quelle zone est Montpellier ?</vt:lpstr>
      <vt:lpstr>Prévenir les risques</vt:lpstr>
      <vt:lpstr>Combattre les préjugés</vt:lpstr>
      <vt:lpstr>Combattre les préjugés</vt:lpstr>
      <vt:lpstr>Combattre les préjugés</vt:lpstr>
      <vt:lpstr>Combattre les préjugés</vt:lpstr>
      <vt:lpstr>Périmètre et définition de la qualité web</vt:lpstr>
      <vt:lpstr>Éviter les malentendus</vt:lpstr>
      <vt:lpstr>Il était une fois, en 1995</vt:lpstr>
      <vt:lpstr>Aujourd’hui en 2015….</vt:lpstr>
      <vt:lpstr>Ça en fait des nuances…</vt:lpstr>
      <vt:lpstr>Il était une fois, en 1995</vt:lpstr>
      <vt:lpstr>fr.wikipedia.org/wiki/Paris </vt:lpstr>
      <vt:lpstr>Comment définir la qualité ?</vt:lpstr>
      <vt:lpstr>Comment l’obtenir ?</vt:lpstr>
      <vt:lpstr>&gt;&gt; Ceci est très important &lt;&lt;</vt:lpstr>
      <vt:lpstr>Qualité et accessibilité</vt:lpstr>
      <vt:lpstr>Un modèle pour la qualité web</vt:lpstr>
      <vt:lpstr>Le modèle VPTCS</vt:lpstr>
      <vt:lpstr>Le modèle VPTCS</vt:lpstr>
      <vt:lpstr>Le processus de conception, de production et d’exploitation</vt:lpstr>
      <vt:lpstr>Identifier les périmètres</vt:lpstr>
      <vt:lpstr>Concevoir, produire, exploiter</vt:lpstr>
      <vt:lpstr>Concevoir, produire, exploiter</vt:lpstr>
      <vt:lpstr>Concevoir, produire, exploiter</vt:lpstr>
      <vt:lpstr>Concevoir, produire, exploiter</vt:lpstr>
      <vt:lpstr>Concevoir, produire, exploiter</vt:lpstr>
      <vt:lpstr>Concevoir, produire, exploiter</vt:lpstr>
      <vt:lpstr>Je veux une balançoire</vt:lpstr>
      <vt:lpstr>Je veux une balançoire</vt:lpstr>
      <vt:lpstr>Démarche qualité et prévention des risques</vt:lpstr>
      <vt:lpstr>Quel niveau de qualité ?</vt:lpstr>
      <vt:lpstr>La prévention des risques</vt:lpstr>
      <vt:lpstr>Et les critères par étapes</vt:lpstr>
      <vt:lpstr>Tout a un coût</vt:lpstr>
      <vt:lpstr>Tout a un coût</vt:lpstr>
      <vt:lpstr>Tout a un coût</vt:lpstr>
      <vt:lpstr>Tout a un coût</vt:lpstr>
      <vt:lpstr>Tout a un coût</vt:lpstr>
      <vt:lpstr>Tout a un coût</vt:lpstr>
      <vt:lpstr>Grandes familles de bonnes pratiques</vt:lpstr>
      <vt:lpstr>Famille de référentiels</vt:lpstr>
      <vt:lpstr>Grandes familles de bonnes pratiques pour la qualité web</vt:lpstr>
      <vt:lpstr>Grandes familles de bonnes pratiques</vt:lpstr>
      <vt:lpstr>Grandes familles de bonnes pratiques</vt:lpstr>
      <vt:lpstr>Grandes familles de bonnes pratiques</vt:lpstr>
      <vt:lpstr>Les bonnes pratiques du web</vt:lpstr>
      <vt:lpstr>Anatomie d’une fiche BP</vt:lpstr>
      <vt:lpstr>Les bonnes pratiques du web</vt:lpstr>
      <vt:lpstr>Présentation PowerPoint</vt:lpstr>
      <vt:lpstr>Présentation PowerPoint</vt:lpstr>
      <vt:lpstr>A table ! </vt:lpstr>
      <vt:lpstr>Préparation à la certification Opquast</vt:lpstr>
      <vt:lpstr>Opquast Certified</vt:lpstr>
      <vt:lpstr>La certification </vt:lpstr>
      <vt:lpstr>Attention !</vt:lpstr>
      <vt:lpstr>Le livre qualité web</vt:lpstr>
      <vt:lpstr>La plateforme de training</vt:lpstr>
      <vt:lpstr>La plateforme de training</vt:lpstr>
      <vt:lpstr>La plateforme de training</vt:lpstr>
      <vt:lpstr>La plateforme de training</vt:lpstr>
      <vt:lpstr>Question essentielle</vt:lpstr>
      <vt:lpstr>Mauvaises bonnes pratiques</vt:lpstr>
      <vt:lpstr>Mauvaises bonnes pratiques</vt:lpstr>
      <vt:lpstr>Sources et remerciements</vt:lpstr>
      <vt:lpstr>Présentation PowerPoint</vt:lpstr>
    </vt:vector>
  </TitlesOfParts>
  <Company>RIDF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bematge</dc:creator>
  <cp:lastModifiedBy>MATGE Bertrand</cp:lastModifiedBy>
  <cp:revision>73</cp:revision>
  <dcterms:created xsi:type="dcterms:W3CDTF">2015-10-02T11:18:07Z</dcterms:created>
  <dcterms:modified xsi:type="dcterms:W3CDTF">2016-05-13T12:29:57Z</dcterms:modified>
</cp:coreProperties>
</file>